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6" r:id="rId3"/>
  </p:sldMasterIdLst>
  <p:notesMasterIdLst>
    <p:notesMasterId r:id="rId27"/>
  </p:notesMasterIdLst>
  <p:handoutMasterIdLst>
    <p:handoutMasterId r:id="rId28"/>
  </p:handoutMasterIdLst>
  <p:sldIdLst>
    <p:sldId id="609" r:id="rId4"/>
    <p:sldId id="607" r:id="rId5"/>
    <p:sldId id="588" r:id="rId6"/>
    <p:sldId id="589" r:id="rId7"/>
    <p:sldId id="608" r:id="rId8"/>
    <p:sldId id="590" r:id="rId9"/>
    <p:sldId id="616" r:id="rId10"/>
    <p:sldId id="617" r:id="rId11"/>
    <p:sldId id="592" r:id="rId12"/>
    <p:sldId id="614" r:id="rId13"/>
    <p:sldId id="615" r:id="rId14"/>
    <p:sldId id="618" r:id="rId15"/>
    <p:sldId id="611" r:id="rId16"/>
    <p:sldId id="619" r:id="rId17"/>
    <p:sldId id="623" r:id="rId18"/>
    <p:sldId id="624" r:id="rId19"/>
    <p:sldId id="625" r:id="rId20"/>
    <p:sldId id="626" r:id="rId21"/>
    <p:sldId id="627" r:id="rId22"/>
    <p:sldId id="628" r:id="rId23"/>
    <p:sldId id="629" r:id="rId24"/>
    <p:sldId id="630" r:id="rId25"/>
    <p:sldId id="61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8B40F5-E023-4ED8-B11B-4C57272C4A21}">
          <p14:sldIdLst>
            <p14:sldId id="609"/>
            <p14:sldId id="607"/>
            <p14:sldId id="588"/>
            <p14:sldId id="589"/>
            <p14:sldId id="608"/>
            <p14:sldId id="590"/>
            <p14:sldId id="616"/>
            <p14:sldId id="617"/>
            <p14:sldId id="592"/>
            <p14:sldId id="614"/>
            <p14:sldId id="615"/>
            <p14:sldId id="618"/>
            <p14:sldId id="611"/>
            <p14:sldId id="619"/>
            <p14:sldId id="623"/>
            <p14:sldId id="624"/>
            <p14:sldId id="625"/>
            <p14:sldId id="626"/>
            <p14:sldId id="627"/>
            <p14:sldId id="628"/>
            <p14:sldId id="629"/>
            <p14:sldId id="630"/>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rson, James" initials="TJ" lastIdx="4" clrIdx="0"/>
  <p:cmAuthor id="1" name="Hamel,Owen" initials="H" lastIdx="9" clrIdx="1">
    <p:extLst>
      <p:ext uri="{19B8F6BF-5375-455C-9EA6-DF929625EA0E}">
        <p15:presenceInfo xmlns:p15="http://schemas.microsoft.com/office/powerpoint/2012/main" userId="Hamel,Ow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70126" autoAdjust="0"/>
  </p:normalViewPr>
  <p:slideViewPr>
    <p:cSldViewPr>
      <p:cViewPr varScale="1">
        <p:scale>
          <a:sx n="59" d="100"/>
          <a:sy n="59" d="100"/>
        </p:scale>
        <p:origin x="1842" y="78"/>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1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701995-9815-44C2-BC31-4ED6C63B8B81}" type="datetimeFigureOut">
              <a:rPr lang="en-US" smtClean="0"/>
              <a:pPr/>
              <a:t>5/17/2018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0419EA-7277-4C2D-AA62-54704560D027}" type="slidenum">
              <a:rPr lang="en-US" smtClean="0"/>
              <a:pPr/>
              <a:t>‹#›</a:t>
            </a:fld>
            <a:endParaRPr lang="en-US"/>
          </a:p>
        </p:txBody>
      </p:sp>
    </p:spTree>
    <p:extLst>
      <p:ext uri="{BB962C8B-B14F-4D97-AF65-F5344CB8AC3E}">
        <p14:creationId xmlns:p14="http://schemas.microsoft.com/office/powerpoint/2010/main" val="95806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70184A-DA9D-4374-8E21-D521B0F11FAB}" type="datetimeFigureOut">
              <a:rPr lang="en-US" smtClean="0"/>
              <a:pPr/>
              <a:t>5/17/2018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BC1E2D-6915-48DE-882D-0DD49F79802C}" type="slidenum">
              <a:rPr lang="en-US" smtClean="0"/>
              <a:pPr/>
              <a:t>‹#›</a:t>
            </a:fld>
            <a:endParaRPr lang="en-US"/>
          </a:p>
        </p:txBody>
      </p:sp>
    </p:spTree>
    <p:extLst>
      <p:ext uri="{BB962C8B-B14F-4D97-AF65-F5344CB8AC3E}">
        <p14:creationId xmlns:p14="http://schemas.microsoft.com/office/powerpoint/2010/main" val="158529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selection blurb</a:t>
            </a:r>
          </a:p>
          <a:p>
            <a:r>
              <a:rPr lang="en-US" dirty="0"/>
              <a:t>-TMB AIC is marginal AIC– good for predicting within observed random effects (uses number of fixed effects for number of parameters)</a:t>
            </a:r>
          </a:p>
          <a:p>
            <a:r>
              <a:rPr lang="en-US" dirty="0"/>
              <a:t>-if extrapolating to new random effect values that were not examined, need to use conditional AIC that accounts for the distribution of random effects</a:t>
            </a:r>
          </a:p>
          <a:p>
            <a:r>
              <a:rPr lang="en-US" dirty="0"/>
              <a:t>-Predictive performance is best measured by cross validation</a:t>
            </a:r>
          </a:p>
          <a:p>
            <a:endParaRPr lang="en-US" dirty="0"/>
          </a:p>
          <a:p>
            <a:r>
              <a:rPr lang="en-US" dirty="0"/>
              <a:t>Jim says—ecological question framed as a model selection question is framed wrong. We always have the wrong model. Plus all combos is too many models to run. </a:t>
            </a:r>
          </a:p>
          <a:p>
            <a:endParaRPr lang="en-US" dirty="0"/>
          </a:p>
          <a:p>
            <a:r>
              <a:rPr lang="en-US" dirty="0"/>
              <a:t>Goodness of fit?  </a:t>
            </a:r>
            <a:r>
              <a:rPr lang="en-US" dirty="0" err="1"/>
              <a:t>Kaspr</a:t>
            </a:r>
            <a:r>
              <a:rPr lang="en-US" dirty="0"/>
              <a:t> has some good info, his claim is to simulate data from model and see how likely the data you observed are from there.  Jim looks at </a:t>
            </a:r>
            <a:r>
              <a:rPr lang="en-US" dirty="0" err="1"/>
              <a:t>qq</a:t>
            </a:r>
            <a:r>
              <a:rPr lang="en-US" dirty="0"/>
              <a:t> plots, </a:t>
            </a:r>
            <a:r>
              <a:rPr lang="en-US" dirty="0" err="1"/>
              <a:t>pearson</a:t>
            </a:r>
            <a:r>
              <a:rPr lang="en-US" dirty="0"/>
              <a:t> residuals. </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a:t>
            </a:fld>
            <a:endParaRPr lang="en-US"/>
          </a:p>
        </p:txBody>
      </p:sp>
    </p:spTree>
    <p:extLst>
      <p:ext uri="{BB962C8B-B14F-4D97-AF65-F5344CB8AC3E}">
        <p14:creationId xmlns:p14="http://schemas.microsoft.com/office/powerpoint/2010/main" val="7697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 are dominant legislated tasks for NOAA…but often end up siloed.  Can ST models combine them all??</a:t>
            </a:r>
          </a:p>
          <a:p>
            <a:endParaRPr lang="en-US" dirty="0"/>
          </a:p>
        </p:txBody>
      </p:sp>
      <p:sp>
        <p:nvSpPr>
          <p:cNvPr id="4" name="Slide Number Placeholder 3"/>
          <p:cNvSpPr>
            <a:spLocks noGrp="1"/>
          </p:cNvSpPr>
          <p:nvPr>
            <p:ph type="sldNum" sz="quarter" idx="10"/>
          </p:nvPr>
        </p:nvSpPr>
        <p:spPr/>
        <p:txBody>
          <a:bodyPr/>
          <a:lstStyle/>
          <a:p>
            <a:fld id="{66BC1E2D-6915-48DE-882D-0DD49F79802C}" type="slidenum">
              <a:rPr lang="en-US" smtClean="0"/>
              <a:pPr/>
              <a:t>10</a:t>
            </a:fld>
            <a:endParaRPr lang="en-US"/>
          </a:p>
        </p:txBody>
      </p:sp>
    </p:spTree>
    <p:extLst>
      <p:ext uri="{BB962C8B-B14F-4D97-AF65-F5344CB8AC3E}">
        <p14:creationId xmlns:p14="http://schemas.microsoft.com/office/powerpoint/2010/main" val="1106065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encounter prob instead of zero prob</a:t>
            </a:r>
          </a:p>
          <a:p>
            <a:endParaRPr lang="en-US" dirty="0"/>
          </a:p>
          <a:p>
            <a:r>
              <a:rPr lang="en-US" dirty="0"/>
              <a:t>Eta is vessel effect for overdispersion (length = nobs) uncorrelated covariance occurring at the sampling level (fine-scale </a:t>
            </a:r>
            <a:r>
              <a:rPr lang="en-US" dirty="0" err="1"/>
              <a:t>spatio</a:t>
            </a:r>
            <a:r>
              <a:rPr lang="en-US" dirty="0"/>
              <a:t>-temporal covariance…finer than scale we’re measuring, maybe/probably due to sampling)</a:t>
            </a:r>
          </a:p>
          <a:p>
            <a:r>
              <a:rPr lang="en-US" dirty="0"/>
              <a:t>Q is for catchability—process of determining how many species that are there that we actually observe. Maybe like detectability that varies between surveys</a:t>
            </a:r>
          </a:p>
          <a:p>
            <a:endParaRPr lang="en-US" dirty="0"/>
          </a:p>
          <a:p>
            <a:r>
              <a:rPr lang="en-US" dirty="0"/>
              <a:t>Conventional way—beta, L, lambda,  fixed; omega, epsilon are random (because of space), eta are random</a:t>
            </a:r>
          </a:p>
          <a:p>
            <a:r>
              <a:rPr lang="en-US" dirty="0"/>
              <a:t>Remember that L are loadings matrices for multispecies parts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12</a:t>
            </a:fld>
            <a:endParaRPr lang="en-US"/>
          </a:p>
        </p:txBody>
      </p:sp>
    </p:spTree>
    <p:extLst>
      <p:ext uri="{BB962C8B-B14F-4D97-AF65-F5344CB8AC3E}">
        <p14:creationId xmlns:p14="http://schemas.microsoft.com/office/powerpoint/2010/main" val="402481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estimated model values and drop out the portions that are not indexed by space (predicting at some reference value of catchability etc.)</a:t>
            </a:r>
          </a:p>
          <a:p>
            <a:endParaRPr lang="en-US" dirty="0"/>
          </a:p>
          <a:p>
            <a:r>
              <a:rPr lang="en-US" dirty="0"/>
              <a:t>Knots = predicted process interpretation</a:t>
            </a:r>
          </a:p>
          <a:p>
            <a:r>
              <a:rPr lang="en-US" dirty="0"/>
              <a:t>Density covariates could be put in at finer scale</a:t>
            </a:r>
          </a:p>
          <a:p>
            <a:r>
              <a:rPr lang="en-US" dirty="0"/>
              <a:t>Linear predictor would change—X is finer </a:t>
            </a:r>
            <a:r>
              <a:rPr lang="en-US" dirty="0" err="1"/>
              <a:t>spactial</a:t>
            </a:r>
            <a:r>
              <a:rPr lang="en-US" dirty="0"/>
              <a:t> scale than knots. Get knot effect at coarser scale and then have covariates at a finer scale (need some bookkeeping)</a:t>
            </a:r>
          </a:p>
          <a:p>
            <a:r>
              <a:rPr lang="en-US" dirty="0"/>
              <a:t>Could also do a better way of interpolating between points (INLA does continuous, </a:t>
            </a:r>
            <a:r>
              <a:rPr lang="en-US" dirty="0" err="1"/>
              <a:t>mcgv</a:t>
            </a:r>
            <a:r>
              <a:rPr lang="en-US" dirty="0"/>
              <a:t> does splines, whereas vast just assumes constant)</a:t>
            </a:r>
          </a:p>
          <a:p>
            <a:r>
              <a:rPr lang="en-US" dirty="0"/>
              <a:t>Here assuming that habitat </a:t>
            </a:r>
            <a:r>
              <a:rPr lang="en-US" dirty="0" err="1"/>
              <a:t>cov</a:t>
            </a:r>
            <a:r>
              <a:rPr lang="en-US" dirty="0"/>
              <a:t> are defined at same scale as knots</a:t>
            </a:r>
          </a:p>
          <a:p>
            <a:endParaRPr lang="en-US" dirty="0"/>
          </a:p>
          <a:p>
            <a:r>
              <a:rPr lang="en-US" dirty="0"/>
              <a:t>Maxent guy talked about modeling at coarser scale than biology but have </a:t>
            </a:r>
            <a:r>
              <a:rPr lang="en-US" dirty="0" err="1"/>
              <a:t>finescale</a:t>
            </a:r>
            <a:r>
              <a:rPr lang="en-US" dirty="0"/>
              <a:t> samples, could include and average value (</a:t>
            </a:r>
            <a:r>
              <a:rPr lang="en-US" dirty="0" err="1"/>
              <a:t>eg</a:t>
            </a:r>
            <a:r>
              <a:rPr lang="en-US" dirty="0"/>
              <a:t> average over the area calculation points) or use minimum value( </a:t>
            </a:r>
            <a:r>
              <a:rPr lang="en-US" dirty="0" err="1"/>
              <a:t>eg</a:t>
            </a:r>
            <a:r>
              <a:rPr lang="en-US" dirty="0"/>
              <a:t> min temp for plants) , and variance. Art of biologically relevant </a:t>
            </a:r>
            <a:r>
              <a:rPr lang="en-US" dirty="0" err="1"/>
              <a:t>covarites</a:t>
            </a:r>
            <a:r>
              <a:rPr lang="en-US" dirty="0"/>
              <a:t> for species distribution models</a:t>
            </a:r>
          </a:p>
          <a:p>
            <a:endParaRPr lang="en-US" dirty="0"/>
          </a:p>
          <a:p>
            <a:r>
              <a:rPr lang="en-US" dirty="0"/>
              <a:t>ANOTEHR thought: consider them to be catchability effects?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13</a:t>
            </a:fld>
            <a:endParaRPr lang="en-US"/>
          </a:p>
        </p:txBody>
      </p:sp>
    </p:spTree>
    <p:extLst>
      <p:ext uri="{BB962C8B-B14F-4D97-AF65-F5344CB8AC3E}">
        <p14:creationId xmlns:p14="http://schemas.microsoft.com/office/powerpoint/2010/main" val="3375616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N_s knots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14</a:t>
            </a:fld>
            <a:endParaRPr lang="en-US"/>
          </a:p>
        </p:txBody>
      </p:sp>
    </p:spTree>
    <p:extLst>
      <p:ext uri="{BB962C8B-B14F-4D97-AF65-F5344CB8AC3E}">
        <p14:creationId xmlns:p14="http://schemas.microsoft.com/office/powerpoint/2010/main" val="332986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of data—preferential sampling can bias spatial models (check how often/when you are extrapolating to areas with no data)</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16</a:t>
            </a:fld>
            <a:endParaRPr lang="en-US"/>
          </a:p>
        </p:txBody>
      </p:sp>
    </p:spTree>
    <p:extLst>
      <p:ext uri="{BB962C8B-B14F-4D97-AF65-F5344CB8AC3E}">
        <p14:creationId xmlns:p14="http://schemas.microsoft.com/office/powerpoint/2010/main" val="377660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 residual- </a:t>
            </a:r>
            <a:r>
              <a:rPr lang="en-US" dirty="0" err="1"/>
              <a:t>zscored</a:t>
            </a:r>
            <a:r>
              <a:rPr lang="en-US" dirty="0"/>
              <a:t> residual (between -2 and 2 ok)</a:t>
            </a:r>
          </a:p>
          <a:p>
            <a:r>
              <a:rPr lang="en-US" dirty="0"/>
              <a:t>No persistent spatial patterns through time or in blocks (no systematic misses)</a:t>
            </a:r>
          </a:p>
          <a:p>
            <a:r>
              <a:rPr lang="en-US" dirty="0"/>
              <a:t>Plot a semi-variogram of residuals, or </a:t>
            </a:r>
            <a:r>
              <a:rPr lang="en-US" dirty="0" err="1"/>
              <a:t>parameteric</a:t>
            </a:r>
            <a:r>
              <a:rPr lang="en-US" dirty="0"/>
              <a:t> bootstrap comparisons of model to data</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18</a:t>
            </a:fld>
            <a:endParaRPr lang="en-US"/>
          </a:p>
        </p:txBody>
      </p:sp>
    </p:spTree>
    <p:extLst>
      <p:ext uri="{BB962C8B-B14F-4D97-AF65-F5344CB8AC3E}">
        <p14:creationId xmlns:p14="http://schemas.microsoft.com/office/powerpoint/2010/main" val="1377661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couple more newton steps and get gradients very </a:t>
            </a:r>
            <a:r>
              <a:rPr lang="en-US" dirty="0" err="1"/>
              <a:t>very</a:t>
            </a:r>
            <a:r>
              <a:rPr lang="en-US" dirty="0"/>
              <a:t> small and look at these</a:t>
            </a:r>
          </a:p>
          <a:p>
            <a:r>
              <a:rPr lang="en-US" dirty="0"/>
              <a:t>For applied audience—make sure there’s absolutely no chance that model isn’t converged</a:t>
            </a:r>
          </a:p>
          <a:p>
            <a:r>
              <a:rPr lang="en-US" dirty="0"/>
              <a:t>Check that MLEs aren’t near bounds and have moved away from start values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19</a:t>
            </a:fld>
            <a:endParaRPr lang="en-US"/>
          </a:p>
        </p:txBody>
      </p:sp>
    </p:spTree>
    <p:extLst>
      <p:ext uri="{BB962C8B-B14F-4D97-AF65-F5344CB8AC3E}">
        <p14:creationId xmlns:p14="http://schemas.microsoft.com/office/powerpoint/2010/main" val="352631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separation! Not many super satisfying solutions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20</a:t>
            </a:fld>
            <a:endParaRPr lang="en-US"/>
          </a:p>
        </p:txBody>
      </p:sp>
    </p:spTree>
    <p:extLst>
      <p:ext uri="{BB962C8B-B14F-4D97-AF65-F5344CB8AC3E}">
        <p14:creationId xmlns:p14="http://schemas.microsoft.com/office/powerpoint/2010/main" val="48615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effect of untrawlable habitat on estimates of rockfish density?</a:t>
            </a:r>
          </a:p>
          <a:p>
            <a:r>
              <a:rPr lang="en-US" dirty="0"/>
              <a:t>Structure-forming invertebrates—can we use them as a proxy for an indicator of proximity to rocks, and therefore higher rockfish densities?</a:t>
            </a:r>
          </a:p>
          <a:p>
            <a:endParaRPr lang="en-US" dirty="0"/>
          </a:p>
        </p:txBody>
      </p:sp>
      <p:sp>
        <p:nvSpPr>
          <p:cNvPr id="4" name="Slide Number Placeholder 3"/>
          <p:cNvSpPr>
            <a:spLocks noGrp="1"/>
          </p:cNvSpPr>
          <p:nvPr>
            <p:ph type="sldNum" sz="quarter" idx="10"/>
          </p:nvPr>
        </p:nvSpPr>
        <p:spPr/>
        <p:txBody>
          <a:bodyPr/>
          <a:lstStyle/>
          <a:p>
            <a:fld id="{66BC1E2D-6915-48DE-882D-0DD49F79802C}" type="slidenum">
              <a:rPr lang="en-US" smtClean="0"/>
              <a:pPr/>
              <a:t>2</a:t>
            </a:fld>
            <a:endParaRPr lang="en-US"/>
          </a:p>
        </p:txBody>
      </p:sp>
    </p:spTree>
    <p:extLst>
      <p:ext uri="{BB962C8B-B14F-4D97-AF65-F5344CB8AC3E}">
        <p14:creationId xmlns:p14="http://schemas.microsoft.com/office/powerpoint/2010/main" val="171428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Averaged across years for simplicity of presentation</a:t>
            </a:r>
          </a:p>
          <a:p>
            <a:endParaRPr lang="en-US" dirty="0"/>
          </a:p>
          <a:p>
            <a:r>
              <a:rPr lang="en-US" dirty="0"/>
              <a:t>DKB and POP sort of uniformly </a:t>
            </a:r>
            <a:r>
              <a:rPr lang="en-US" dirty="0" err="1"/>
              <a:t>dist</a:t>
            </a:r>
            <a:r>
              <a:rPr lang="en-US" dirty="0"/>
              <a:t> by lat. Not  enough info</a:t>
            </a:r>
          </a:p>
        </p:txBody>
      </p:sp>
      <p:sp>
        <p:nvSpPr>
          <p:cNvPr id="4" name="Slide Number Placeholder 3"/>
          <p:cNvSpPr>
            <a:spLocks noGrp="1"/>
          </p:cNvSpPr>
          <p:nvPr>
            <p:ph type="sldNum" sz="quarter" idx="10"/>
          </p:nvPr>
        </p:nvSpPr>
        <p:spPr/>
        <p:txBody>
          <a:bodyPr/>
          <a:lstStyle/>
          <a:p>
            <a:fld id="{66BC1E2D-6915-48DE-882D-0DD49F79802C}" type="slidenum">
              <a:rPr lang="en-US" smtClean="0"/>
              <a:pPr/>
              <a:t>3</a:t>
            </a:fld>
            <a:endParaRPr lang="en-US"/>
          </a:p>
        </p:txBody>
      </p:sp>
    </p:spTree>
    <p:extLst>
      <p:ext uri="{BB962C8B-B14F-4D97-AF65-F5344CB8AC3E}">
        <p14:creationId xmlns:p14="http://schemas.microsoft.com/office/powerpoint/2010/main" val="14454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full rank covariance matrix (all the factors) with a delta model and corresponding covariance matrix for each</a:t>
            </a:r>
          </a:p>
          <a:p>
            <a:r>
              <a:rPr lang="en-US" dirty="0" err="1"/>
              <a:t>Kroneker</a:t>
            </a:r>
            <a:r>
              <a:rPr lang="en-US" dirty="0"/>
              <a:t> product of space, independent time deviations, full rank </a:t>
            </a:r>
            <a:r>
              <a:rPr lang="en-US" dirty="0" err="1"/>
              <a:t>cov</a:t>
            </a:r>
            <a:r>
              <a:rPr lang="en-US" dirty="0"/>
              <a:t> for species</a:t>
            </a:r>
          </a:p>
        </p:txBody>
      </p:sp>
      <p:sp>
        <p:nvSpPr>
          <p:cNvPr id="4" name="Slide Number Placeholder 3"/>
          <p:cNvSpPr>
            <a:spLocks noGrp="1"/>
          </p:cNvSpPr>
          <p:nvPr>
            <p:ph type="sldNum" sz="quarter" idx="10"/>
          </p:nvPr>
        </p:nvSpPr>
        <p:spPr/>
        <p:txBody>
          <a:bodyPr/>
          <a:lstStyle/>
          <a:p>
            <a:fld id="{66BC1E2D-6915-48DE-882D-0DD49F79802C}" type="slidenum">
              <a:rPr lang="en-US" smtClean="0"/>
              <a:pPr/>
              <a:t>4</a:t>
            </a:fld>
            <a:endParaRPr lang="en-US"/>
          </a:p>
        </p:txBody>
      </p:sp>
    </p:spTree>
    <p:extLst>
      <p:ext uri="{BB962C8B-B14F-4D97-AF65-F5344CB8AC3E}">
        <p14:creationId xmlns:p14="http://schemas.microsoft.com/office/powerpoint/2010/main" val="120482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Dkb</a:t>
            </a:r>
            <a:r>
              <a:rPr lang="en-US" dirty="0"/>
              <a:t> pop and sharp now have more variable distributions—lower density by shore in north</a:t>
            </a:r>
          </a:p>
          <a:p>
            <a:endParaRPr lang="en-US" dirty="0"/>
          </a:p>
        </p:txBody>
      </p:sp>
      <p:sp>
        <p:nvSpPr>
          <p:cNvPr id="4" name="Slide Number Placeholder 3"/>
          <p:cNvSpPr>
            <a:spLocks noGrp="1"/>
          </p:cNvSpPr>
          <p:nvPr>
            <p:ph type="sldNum" sz="quarter" idx="10"/>
          </p:nvPr>
        </p:nvSpPr>
        <p:spPr/>
        <p:txBody>
          <a:bodyPr/>
          <a:lstStyle/>
          <a:p>
            <a:fld id="{66BC1E2D-6915-48DE-882D-0DD49F79802C}" type="slidenum">
              <a:rPr lang="en-US" smtClean="0"/>
              <a:pPr/>
              <a:t>5</a:t>
            </a:fld>
            <a:endParaRPr lang="en-US"/>
          </a:p>
        </p:txBody>
      </p:sp>
    </p:spTree>
    <p:extLst>
      <p:ext uri="{BB962C8B-B14F-4D97-AF65-F5344CB8AC3E}">
        <p14:creationId xmlns:p14="http://schemas.microsoft.com/office/powerpoint/2010/main" val="207208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lower </a:t>
            </a:r>
            <a:r>
              <a:rPr lang="en-US" dirty="0" err="1"/>
              <a:t>tmb</a:t>
            </a:r>
            <a:r>
              <a:rPr lang="en-US" dirty="0"/>
              <a:t> OF is better (min negative log likelihood)</a:t>
            </a:r>
          </a:p>
          <a:p>
            <a:endParaRPr lang="en-US" dirty="0"/>
          </a:p>
          <a:p>
            <a:r>
              <a:rPr lang="en-US" dirty="0"/>
              <a:t>How to divide up data for cross validation?  This is just at random, some people suggest spatially blocking and leaving out entire areas.  Different ways depend on different ways that you want to use the model (</a:t>
            </a:r>
            <a:r>
              <a:rPr lang="en-US" dirty="0" err="1"/>
              <a:t>eg</a:t>
            </a:r>
            <a:r>
              <a:rPr lang="en-US" dirty="0"/>
              <a:t> make inference for new areas, use spatially blocked cross-validation)</a:t>
            </a:r>
          </a:p>
        </p:txBody>
      </p:sp>
      <p:sp>
        <p:nvSpPr>
          <p:cNvPr id="4" name="Slide Number Placeholder 3"/>
          <p:cNvSpPr>
            <a:spLocks noGrp="1"/>
          </p:cNvSpPr>
          <p:nvPr>
            <p:ph type="sldNum" sz="quarter" idx="10"/>
          </p:nvPr>
        </p:nvSpPr>
        <p:spPr/>
        <p:txBody>
          <a:bodyPr/>
          <a:lstStyle/>
          <a:p>
            <a:fld id="{66BC1E2D-6915-48DE-882D-0DD49F79802C}" type="slidenum">
              <a:rPr lang="en-US" smtClean="0"/>
              <a:pPr/>
              <a:t>6</a:t>
            </a:fld>
            <a:endParaRPr lang="en-US"/>
          </a:p>
        </p:txBody>
      </p:sp>
    </p:spTree>
    <p:extLst>
      <p:ext uri="{BB962C8B-B14F-4D97-AF65-F5344CB8AC3E}">
        <p14:creationId xmlns:p14="http://schemas.microsoft.com/office/powerpoint/2010/main" val="17772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make a difference for the </a:t>
            </a:r>
            <a:r>
              <a:rPr lang="en-US" dirty="0" err="1"/>
              <a:t>mdoels</a:t>
            </a:r>
            <a:r>
              <a:rPr lang="en-US" dirty="0"/>
              <a:t> used</a:t>
            </a:r>
          </a:p>
          <a:p>
            <a:r>
              <a:rPr lang="en-US" dirty="0"/>
              <a:t>Better predictive performance by cross-validation, but SE’s aren’t any lower</a:t>
            </a:r>
          </a:p>
        </p:txBody>
      </p:sp>
      <p:sp>
        <p:nvSpPr>
          <p:cNvPr id="4" name="Slide Number Placeholder 3"/>
          <p:cNvSpPr>
            <a:spLocks noGrp="1"/>
          </p:cNvSpPr>
          <p:nvPr>
            <p:ph type="sldNum" sz="quarter" idx="10"/>
          </p:nvPr>
        </p:nvSpPr>
        <p:spPr/>
        <p:txBody>
          <a:bodyPr/>
          <a:lstStyle/>
          <a:p>
            <a:fld id="{66BC1E2D-6915-48DE-882D-0DD49F79802C}" type="slidenum">
              <a:rPr lang="en-US" smtClean="0"/>
              <a:pPr/>
              <a:t>7</a:t>
            </a:fld>
            <a:endParaRPr lang="en-US"/>
          </a:p>
        </p:txBody>
      </p:sp>
    </p:spTree>
    <p:extLst>
      <p:ext uri="{BB962C8B-B14F-4D97-AF65-F5344CB8AC3E}">
        <p14:creationId xmlns:p14="http://schemas.microsoft.com/office/powerpoint/2010/main" val="25454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worryingly… center of gravity is affected more for a few species (e.g., further north for pop and sharp)</a:t>
            </a:r>
          </a:p>
          <a:p>
            <a:r>
              <a:rPr lang="en-US" dirty="0"/>
              <a:t>Don’t use a complicated model to talk about climate unless there’s a huge gain… stick to simple, easy to explain model</a:t>
            </a:r>
          </a:p>
          <a:p>
            <a:r>
              <a:rPr lang="en-US" dirty="0"/>
              <a:t>Hard to say which is more trustworthy without looking at it more</a:t>
            </a:r>
          </a:p>
          <a:p>
            <a:endParaRPr lang="en-US" dirty="0"/>
          </a:p>
          <a:p>
            <a:r>
              <a:rPr lang="en-US" dirty="0"/>
              <a:t>Good for understanding covariance between species, and improved </a:t>
            </a:r>
            <a:r>
              <a:rPr lang="en-US" dirty="0" err="1"/>
              <a:t>finescale</a:t>
            </a:r>
            <a:r>
              <a:rPr lang="en-US" dirty="0"/>
              <a:t> </a:t>
            </a:r>
            <a:r>
              <a:rPr lang="en-US" dirty="0" err="1"/>
              <a:t>predicitons</a:t>
            </a:r>
            <a:r>
              <a:rPr lang="en-US" dirty="0"/>
              <a:t> in habitat (good for fine scale predictions, density, survey) but not that helpful for index standardization (not many gains)</a:t>
            </a:r>
          </a:p>
          <a:p>
            <a:endParaRPr lang="en-US" dirty="0"/>
          </a:p>
        </p:txBody>
      </p:sp>
      <p:sp>
        <p:nvSpPr>
          <p:cNvPr id="4" name="Slide Number Placeholder 3"/>
          <p:cNvSpPr>
            <a:spLocks noGrp="1"/>
          </p:cNvSpPr>
          <p:nvPr>
            <p:ph type="sldNum" sz="quarter" idx="10"/>
          </p:nvPr>
        </p:nvSpPr>
        <p:spPr/>
        <p:txBody>
          <a:bodyPr/>
          <a:lstStyle/>
          <a:p>
            <a:fld id="{66BC1E2D-6915-48DE-882D-0DD49F79802C}" type="slidenum">
              <a:rPr lang="en-US" smtClean="0"/>
              <a:pPr/>
              <a:t>8</a:t>
            </a:fld>
            <a:endParaRPr lang="en-US"/>
          </a:p>
        </p:txBody>
      </p:sp>
    </p:spTree>
    <p:extLst>
      <p:ext uri="{BB962C8B-B14F-4D97-AF65-F5344CB8AC3E}">
        <p14:creationId xmlns:p14="http://schemas.microsoft.com/office/powerpoint/2010/main" val="319116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Two-stage models (treating model output as data in another output, due to complicated sampling schemes) there is an unusual bias-variance tradeoff. Lots of fisheries models are already biased at low sample sizes, so better to have more precision? But review process is simpler if the outputs from first model are unbiased. </a:t>
            </a:r>
          </a:p>
        </p:txBody>
      </p:sp>
      <p:sp>
        <p:nvSpPr>
          <p:cNvPr id="4" name="Slide Number Placeholder 3"/>
          <p:cNvSpPr>
            <a:spLocks noGrp="1"/>
          </p:cNvSpPr>
          <p:nvPr>
            <p:ph type="sldNum" sz="quarter" idx="10"/>
          </p:nvPr>
        </p:nvSpPr>
        <p:spPr/>
        <p:txBody>
          <a:bodyPr/>
          <a:lstStyle/>
          <a:p>
            <a:fld id="{66BC1E2D-6915-48DE-882D-0DD49F79802C}" type="slidenum">
              <a:rPr lang="en-US" smtClean="0"/>
              <a:pPr/>
              <a:t>9</a:t>
            </a:fld>
            <a:endParaRPr lang="en-US"/>
          </a:p>
        </p:txBody>
      </p:sp>
    </p:spTree>
    <p:extLst>
      <p:ext uri="{BB962C8B-B14F-4D97-AF65-F5344CB8AC3E}">
        <p14:creationId xmlns:p14="http://schemas.microsoft.com/office/powerpoint/2010/main" val="3957939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2" descr="ling_yellow_adj"/>
          <p:cNvPicPr>
            <a:picLocks noChangeAspect="1" noChangeArrowheads="1"/>
          </p:cNvPicPr>
          <p:nvPr userDrawn="1"/>
        </p:nvPicPr>
        <p:blipFill>
          <a:blip r:embed="rId2" cstate="print"/>
          <a:srcRect l="3348" r="10045" b="13393"/>
          <a:stretch>
            <a:fillRect/>
          </a:stretch>
        </p:blipFill>
        <p:spPr bwMode="auto">
          <a:xfrm>
            <a:off x="0" y="0"/>
            <a:ext cx="9144000" cy="6859550"/>
          </a:xfrm>
          <a:prstGeom prst="rect">
            <a:avLst/>
          </a:prstGeom>
          <a:noFill/>
        </p:spPr>
      </p:pic>
      <p:sp>
        <p:nvSpPr>
          <p:cNvPr id="9" name="Rectangle 8"/>
          <p:cNvSpPr>
            <a:spLocks noChangeAspect="1"/>
          </p:cNvSpPr>
          <p:nvPr userDrawn="1"/>
        </p:nvSpPr>
        <p:spPr>
          <a:xfrm>
            <a:off x="0" y="0"/>
            <a:ext cx="9144000" cy="6858000"/>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 y="152400"/>
            <a:ext cx="77724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743200" y="4724400"/>
            <a:ext cx="6400800" cy="1371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i="0" baseline="0"/>
            </a:lvl1pPr>
          </a:lstStyle>
          <a:p>
            <a:fld id="{E0FF4530-C0A9-489F-AD78-78B1E4B1E71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8" name="Picture 3" descr="C:\Users\James.Thorson\Desktop\UW Hideaway\Meetings and Presentations\2014-05-30 -- Quant Sem on spatial-Gompertz model\A2005101221500.L2_LAC.GulfOfAlaska.chl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6107" t="15627" r="4613" b="10265"/>
          <a:stretch/>
        </p:blipFill>
        <p:spPr bwMode="auto">
          <a:xfrm>
            <a:off x="0" y="0"/>
            <a:ext cx="9170764"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1463257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40EFC8-36CB-4CE9-8BB6-DE0D5707FCD2}"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0EFC8-36CB-4CE9-8BB6-DE0D5707FCD2}"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40EFC8-36CB-4CE9-8BB6-DE0D5707FCD2}"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0EFC8-36CB-4CE9-8BB6-DE0D5707FCD2}" type="datetimeFigureOut">
              <a:rPr lang="en-US" smtClean="0"/>
              <a:pPr/>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3" descr="C:\Users\James.Thorson\Desktop\UW Hideaway\Meetings and Presentations\2014-04-04 -- UBC visit\66848main_iss_sthelen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8600" y="228600"/>
            <a:ext cx="8686800" cy="6400800"/>
          </a:xfrm>
        </p:spPr>
        <p:txBody>
          <a:bodyP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77000"/>
            <a:ext cx="2133600" cy="244475"/>
          </a:xfrm>
        </p:spPr>
        <p:txBody>
          <a:bodyPr/>
          <a:lstStyle/>
          <a:p>
            <a:endParaRPr lang="en-US" dirty="0"/>
          </a:p>
        </p:txBody>
      </p:sp>
      <p:sp>
        <p:nvSpPr>
          <p:cNvPr id="5" name="Footer Placeholder 4"/>
          <p:cNvSpPr>
            <a:spLocks noGrp="1"/>
          </p:cNvSpPr>
          <p:nvPr>
            <p:ph type="ftr" sz="quarter" idx="11"/>
          </p:nvPr>
        </p:nvSpPr>
        <p:spPr>
          <a:xfrm>
            <a:off x="3124200" y="6477000"/>
            <a:ext cx="2895600" cy="244475"/>
          </a:xfrm>
        </p:spPr>
        <p:txBody>
          <a:bodyPr/>
          <a:lstStyle>
            <a:lvl1pPr>
              <a:defRPr sz="1400" baseline="0"/>
            </a:lvl1pPr>
          </a:lstStyle>
          <a:p>
            <a:endParaRPr lang="en-US" dirty="0"/>
          </a:p>
        </p:txBody>
      </p:sp>
      <p:sp>
        <p:nvSpPr>
          <p:cNvPr id="6" name="Slide Number Placeholder 5"/>
          <p:cNvSpPr>
            <a:spLocks noGrp="1"/>
          </p:cNvSpPr>
          <p:nvPr>
            <p:ph type="sldNum" sz="quarter" idx="12"/>
          </p:nvPr>
        </p:nvSpPr>
        <p:spPr>
          <a:xfrm>
            <a:off x="6553200" y="6477000"/>
            <a:ext cx="2133600" cy="244475"/>
          </a:xfrm>
        </p:spPr>
        <p:txBody>
          <a:bodyPr/>
          <a:lstStyle>
            <a:lvl1pPr>
              <a:defRPr sz="1400" b="1" i="0" baseline="0"/>
            </a:lvl1pPr>
          </a:lstStyle>
          <a:p>
            <a:fld id="{E0FF4530-C0A9-489F-AD78-78B1E4B1E710}"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0EFC8-36CB-4CE9-8BB6-DE0D5707FCD2}" type="datetimeFigureOut">
              <a:rPr lang="en-US" smtClean="0"/>
              <a:pPr/>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0EFC8-36CB-4CE9-8BB6-DE0D5707FCD2}" type="datetimeFigureOut">
              <a:rPr lang="en-US" smtClean="0"/>
              <a:pPr/>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0EFC8-36CB-4CE9-8BB6-DE0D5707FCD2}" type="datetimeFigureOut">
              <a:rPr lang="en-US" smtClean="0"/>
              <a:pPr/>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40EFC8-36CB-4CE9-8BB6-DE0D5707FCD2}" type="datetimeFigureOut">
              <a:rPr lang="en-US" smtClean="0"/>
              <a:pPr/>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40EFC8-36CB-4CE9-8BB6-DE0D5707FCD2}" type="datetimeFigureOut">
              <a:rPr lang="en-US" smtClean="0"/>
              <a:pPr/>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0EFC8-36CB-4CE9-8BB6-DE0D5707FCD2}"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0EFC8-36CB-4CE9-8BB6-DE0D5707FCD2}"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0A5F-9E4F-46E8-BC0B-50CB40C8720C}"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46170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 y="0"/>
            <a:ext cx="8991600" cy="914400"/>
          </a:xfrm>
        </p:spPr>
        <p:txBody>
          <a:bodyPr/>
          <a:lstStyle>
            <a:lvl1pPr algn="r">
              <a:defRPr b="0" i="1" baseline="0">
                <a:solidFill>
                  <a:schemeClr val="tx2"/>
                </a:solidFill>
              </a:defRPr>
            </a:lvl1pPr>
          </a:lstStyle>
          <a:p>
            <a:r>
              <a:rPr lang="en-US" dirty="0" err="1"/>
              <a:t>Spatio</a:t>
            </a:r>
            <a:r>
              <a:rPr lang="en-US" dirty="0"/>
              <a:t>-temporal models</a:t>
            </a:r>
          </a:p>
        </p:txBody>
      </p:sp>
      <p:sp>
        <p:nvSpPr>
          <p:cNvPr id="3" name="Content Placeholder 2"/>
          <p:cNvSpPr>
            <a:spLocks noGrp="1"/>
          </p:cNvSpPr>
          <p:nvPr>
            <p:ph idx="1"/>
          </p:nvPr>
        </p:nvSpPr>
        <p:spPr>
          <a:xfrm>
            <a:off x="76200" y="838200"/>
            <a:ext cx="8991600" cy="5943600"/>
          </a:xfrm>
        </p:spPr>
        <p:txBody>
          <a:bodyPr>
            <a:normAutofit/>
          </a:bodyPr>
          <a:lstStyle>
            <a:lvl1pPr>
              <a:spcBef>
                <a:spcPts val="600"/>
              </a:spcBef>
              <a:spcAft>
                <a:spcPts val="600"/>
              </a:spcAft>
              <a:defRPr sz="2800"/>
            </a:lvl1pPr>
            <a:lvl2pPr>
              <a:spcBef>
                <a:spcPts val="600"/>
              </a:spcBef>
              <a:spcAft>
                <a:spcPts val="600"/>
              </a:spcAft>
              <a:defRPr sz="2400"/>
            </a:lvl2pPr>
            <a:lvl3pPr>
              <a:spcBef>
                <a:spcPts val="600"/>
              </a:spcBef>
              <a:spcAft>
                <a:spcPts val="600"/>
              </a:spcAft>
              <a:defRPr sz="2000"/>
            </a:lvl3pPr>
            <a:lvl4pPr>
              <a:spcBef>
                <a:spcPts val="600"/>
              </a:spcBef>
              <a:spcAft>
                <a:spcPts val="600"/>
              </a:spcAft>
              <a:defRPr sz="1800"/>
            </a:lvl4pPr>
            <a:lvl5pPr>
              <a:spcBef>
                <a:spcPts val="600"/>
              </a:spcBef>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901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91600" cy="914400"/>
          </a:xfrm>
        </p:spPr>
        <p:txBody>
          <a:bodyPr/>
          <a:lstStyle>
            <a:lvl1pPr algn="r">
              <a:defRPr b="0" i="1" baseline="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76200" y="838200"/>
            <a:ext cx="44196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838200"/>
            <a:ext cx="44958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34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descr="C:\Users\Rhovel\Desktop\print\Kulik.silverhorn (1 of 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5557" r="922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8600" y="228600"/>
            <a:ext cx="8686800" cy="6400800"/>
          </a:xfrm>
        </p:spPr>
        <p:txBody>
          <a:bodyP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77000"/>
            <a:ext cx="2133600" cy="244475"/>
          </a:xfrm>
        </p:spPr>
        <p:txBody>
          <a:bodyPr/>
          <a:lstStyle/>
          <a:p>
            <a:endParaRPr lang="en-US" dirty="0"/>
          </a:p>
        </p:txBody>
      </p:sp>
      <p:sp>
        <p:nvSpPr>
          <p:cNvPr id="5" name="Footer Placeholder 4"/>
          <p:cNvSpPr>
            <a:spLocks noGrp="1"/>
          </p:cNvSpPr>
          <p:nvPr>
            <p:ph type="ftr" sz="quarter" idx="11"/>
          </p:nvPr>
        </p:nvSpPr>
        <p:spPr>
          <a:xfrm>
            <a:off x="3124200" y="6477000"/>
            <a:ext cx="2895600" cy="244475"/>
          </a:xfrm>
        </p:spPr>
        <p:txBody>
          <a:bodyPr/>
          <a:lstStyle>
            <a:lvl1pPr>
              <a:defRPr sz="1400" baseline="0"/>
            </a:lvl1pPr>
          </a:lstStyle>
          <a:p>
            <a:endParaRPr lang="en-US" dirty="0"/>
          </a:p>
        </p:txBody>
      </p:sp>
      <p:sp>
        <p:nvSpPr>
          <p:cNvPr id="6" name="Slide Number Placeholder 5"/>
          <p:cNvSpPr>
            <a:spLocks noGrp="1"/>
          </p:cNvSpPr>
          <p:nvPr>
            <p:ph type="sldNum" sz="quarter" idx="12"/>
          </p:nvPr>
        </p:nvSpPr>
        <p:spPr>
          <a:xfrm>
            <a:off x="6553200" y="6477000"/>
            <a:ext cx="2133600" cy="244475"/>
          </a:xfrm>
        </p:spPr>
        <p:txBody>
          <a:bodyPr/>
          <a:lstStyle>
            <a:lvl1pPr>
              <a:defRPr sz="1400"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2504177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James Thorson (Feb. 28, 2010)</a:t>
            </a:r>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26821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lgn="r">
              <a:defRPr b="0" i="1" baseline="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4267200" y="1143000"/>
            <a:ext cx="4419600" cy="955675"/>
          </a:xfrm>
          <a:ln w="6350">
            <a:solidFill>
              <a:schemeClr val="tx1"/>
            </a:solidFill>
          </a:ln>
        </p:spPr>
        <p:txBody>
          <a:bodyPr anchor="b"/>
          <a:lstStyle>
            <a:lvl1pPr marL="0" indent="0">
              <a:spcAft>
                <a:spcPts val="120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62200"/>
            <a:ext cx="8229600" cy="3962399"/>
          </a:xfrm>
        </p:spPr>
        <p:txBody>
          <a:bodyPr/>
          <a:lstStyle>
            <a:lvl1pPr>
              <a:spcAft>
                <a:spcPts val="1200"/>
              </a:spcAft>
              <a:defRPr sz="2800" baseline="0"/>
            </a:lvl1pPr>
            <a:lvl2pPr>
              <a:spcAft>
                <a:spcPts val="1200"/>
              </a:spcAft>
              <a:defRPr sz="2400" baseline="0"/>
            </a:lvl2pPr>
            <a:lvl3pPr>
              <a:spcAft>
                <a:spcPts val="1200"/>
              </a:spcAft>
              <a:defRPr sz="1800"/>
            </a:lvl3pPr>
            <a:lvl4pPr>
              <a:spcAft>
                <a:spcPts val="1200"/>
              </a:spcAft>
              <a:defRPr sz="1600"/>
            </a:lvl4pPr>
            <a:lvl5pPr>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sz="1400"/>
            </a:lvl1pPr>
          </a:lstStyle>
          <a:p>
            <a:r>
              <a:rPr lang="en-US" dirty="0"/>
              <a:t>James Thorson (Feb. 28, 2010)</a:t>
            </a:r>
          </a:p>
        </p:txBody>
      </p:sp>
      <p:sp>
        <p:nvSpPr>
          <p:cNvPr id="9" name="Slide Number Placeholder 8"/>
          <p:cNvSpPr>
            <a:spLocks noGrp="1"/>
          </p:cNvSpPr>
          <p:nvPr>
            <p:ph type="sldNum" sz="quarter" idx="12"/>
          </p:nvPr>
        </p:nvSpPr>
        <p:spPr/>
        <p:txBody>
          <a:bodyPr/>
          <a:lstStyle>
            <a:lvl1pPr>
              <a:defRPr sz="1400" b="1" i="0" baseline="0"/>
            </a:lvl1pPr>
          </a:lstStyle>
          <a:p>
            <a:fld id="{E0FF4530-C0A9-489F-AD78-78B1E4B1E710}" type="slidenum">
              <a:rPr lang="en-US" smtClean="0"/>
              <a:pPr/>
              <a:t>‹#›</a:t>
            </a:fld>
            <a:endParaRPr lang="en-US" dirty="0"/>
          </a:p>
        </p:txBody>
      </p:sp>
      <p:cxnSp>
        <p:nvCxnSpPr>
          <p:cNvPr id="10" name="Straight Connector 9"/>
          <p:cNvCxnSpPr/>
          <p:nvPr userDrawn="1"/>
        </p:nvCxnSpPr>
        <p:spPr>
          <a:xfrm>
            <a:off x="4267200" y="9906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551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James Thorson (Feb. 28, 2010)</a:t>
            </a:r>
          </a:p>
        </p:txBody>
      </p:sp>
      <p:sp>
        <p:nvSpPr>
          <p:cNvPr id="5" name="Slide Number Placeholder 4"/>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8420502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James Thorson (Feb. 28, 2010)</a:t>
            </a:r>
          </a:p>
        </p:txBody>
      </p:sp>
      <p:sp>
        <p:nvSpPr>
          <p:cNvPr id="4" name="Slide Number Placeholder 3"/>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403354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James Thorson (Feb. 28, 2010)</a:t>
            </a:r>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417876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James Thorson (Feb. 28, 2010)</a:t>
            </a:r>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765495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James Thorson (Feb. 28, 2010)</a:t>
            </a:r>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1563040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James Thorson (Feb. 28, 2010)</a:t>
            </a:r>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35096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descr="C:\Users\Rhovel\Desktop\print\Kulik.silverhorn (1 of 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5557" r="9220"/>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8600" y="228600"/>
            <a:ext cx="8686800" cy="6400800"/>
          </a:xfrm>
        </p:spPr>
        <p:txBody>
          <a:bodyP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77000"/>
            <a:ext cx="2133600" cy="244475"/>
          </a:xfrm>
        </p:spPr>
        <p:txBody>
          <a:bodyPr/>
          <a:lstStyle/>
          <a:p>
            <a:endParaRPr lang="en-US" dirty="0"/>
          </a:p>
        </p:txBody>
      </p:sp>
      <p:sp>
        <p:nvSpPr>
          <p:cNvPr id="5" name="Footer Placeholder 4"/>
          <p:cNvSpPr>
            <a:spLocks noGrp="1"/>
          </p:cNvSpPr>
          <p:nvPr>
            <p:ph type="ftr" sz="quarter" idx="11"/>
          </p:nvPr>
        </p:nvSpPr>
        <p:spPr>
          <a:xfrm>
            <a:off x="3124200" y="6477000"/>
            <a:ext cx="2895600" cy="244475"/>
          </a:xfrm>
        </p:spPr>
        <p:txBody>
          <a:bodyPr/>
          <a:lstStyle>
            <a:lvl1pPr>
              <a:defRPr sz="1400" baseline="0"/>
            </a:lvl1pPr>
          </a:lstStyle>
          <a:p>
            <a:endParaRPr lang="en-US" dirty="0"/>
          </a:p>
        </p:txBody>
      </p:sp>
      <p:sp>
        <p:nvSpPr>
          <p:cNvPr id="6" name="Slide Number Placeholder 5"/>
          <p:cNvSpPr>
            <a:spLocks noGrp="1"/>
          </p:cNvSpPr>
          <p:nvPr>
            <p:ph type="sldNum" sz="quarter" idx="12"/>
          </p:nvPr>
        </p:nvSpPr>
        <p:spPr>
          <a:xfrm>
            <a:off x="6553200" y="6477000"/>
            <a:ext cx="2133600" cy="244475"/>
          </a:xfrm>
        </p:spPr>
        <p:txBody>
          <a:bodyPr/>
          <a:lstStyle>
            <a:lvl1pPr>
              <a:defRPr sz="1400"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315765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lumMod val="95000"/>
          </a:schemeClr>
        </a:solidFill>
        <a:effectLst/>
      </p:bgPr>
    </p:bg>
    <p:spTree>
      <p:nvGrpSpPr>
        <p:cNvPr id="1" name=""/>
        <p:cNvGrpSpPr/>
        <p:nvPr/>
      </p:nvGrpSpPr>
      <p:grpSpPr>
        <a:xfrm>
          <a:off x="0" y="0"/>
          <a:ext cx="0" cy="0"/>
          <a:chOff x="0" y="0"/>
          <a:chExt cx="0" cy="0"/>
        </a:xfrm>
      </p:grpSpPr>
      <p:pic>
        <p:nvPicPr>
          <p:cNvPr id="13" name="Picture 3" descr="C:\Users\James.Thorson\Desktop\UW Hideaway\Meetings and Presentations\2014-05-30 -- Quant Sem on spatial-Gompertz model\A2005101221500.L2_LAC.GulfOfAlaska.chl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6107" t="15627" r="4613" b="10265"/>
          <a:stretch/>
        </p:blipFill>
        <p:spPr bwMode="auto">
          <a:xfrm>
            <a:off x="0" y="0"/>
            <a:ext cx="91707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8600" y="228600"/>
            <a:ext cx="8686800" cy="6400800"/>
          </a:xfrm>
        </p:spPr>
        <p:txBody>
          <a:bodyP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77000"/>
            <a:ext cx="2133600" cy="244475"/>
          </a:xfrm>
        </p:spPr>
        <p:txBody>
          <a:bodyPr/>
          <a:lstStyle/>
          <a:p>
            <a:endParaRPr lang="en-US" dirty="0"/>
          </a:p>
        </p:txBody>
      </p:sp>
      <p:sp>
        <p:nvSpPr>
          <p:cNvPr id="5" name="Footer Placeholder 4"/>
          <p:cNvSpPr>
            <a:spLocks noGrp="1"/>
          </p:cNvSpPr>
          <p:nvPr>
            <p:ph type="ftr" sz="quarter" idx="11"/>
          </p:nvPr>
        </p:nvSpPr>
        <p:spPr>
          <a:xfrm>
            <a:off x="3124200" y="6477000"/>
            <a:ext cx="2895600" cy="244475"/>
          </a:xfrm>
        </p:spPr>
        <p:txBody>
          <a:bodyPr/>
          <a:lstStyle>
            <a:lvl1pPr>
              <a:defRPr sz="1400" baseline="0"/>
            </a:lvl1pPr>
          </a:lstStyle>
          <a:p>
            <a:endParaRPr lang="en-US" dirty="0"/>
          </a:p>
        </p:txBody>
      </p:sp>
      <p:sp>
        <p:nvSpPr>
          <p:cNvPr id="6" name="Slide Number Placeholder 5"/>
          <p:cNvSpPr>
            <a:spLocks noGrp="1"/>
          </p:cNvSpPr>
          <p:nvPr>
            <p:ph type="sldNum" sz="quarter" idx="12"/>
          </p:nvPr>
        </p:nvSpPr>
        <p:spPr>
          <a:xfrm>
            <a:off x="6553200" y="6477000"/>
            <a:ext cx="2133600" cy="244475"/>
          </a:xfrm>
        </p:spPr>
        <p:txBody>
          <a:bodyPr/>
          <a:lstStyle>
            <a:lvl1pPr>
              <a:defRPr sz="1400"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197431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2" descr="C:\Users\James.Thorson\Desktop\UW Hideaway\Course plan 2014\Advertisement\Images\9526628934_84959710e8_b.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534" r="5534"/>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28600" y="228600"/>
            <a:ext cx="8686800" cy="6400800"/>
          </a:xfrm>
        </p:spPr>
        <p:txBody>
          <a:bodyP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477000"/>
            <a:ext cx="2133600" cy="244475"/>
          </a:xfrm>
        </p:spPr>
        <p:txBody>
          <a:bodyPr/>
          <a:lstStyle/>
          <a:p>
            <a:endParaRPr lang="en-US" dirty="0"/>
          </a:p>
        </p:txBody>
      </p:sp>
      <p:sp>
        <p:nvSpPr>
          <p:cNvPr id="5" name="Footer Placeholder 4"/>
          <p:cNvSpPr>
            <a:spLocks noGrp="1"/>
          </p:cNvSpPr>
          <p:nvPr>
            <p:ph type="ftr" sz="quarter" idx="11"/>
          </p:nvPr>
        </p:nvSpPr>
        <p:spPr>
          <a:xfrm>
            <a:off x="3124200" y="6477000"/>
            <a:ext cx="2895600" cy="244475"/>
          </a:xfrm>
        </p:spPr>
        <p:txBody>
          <a:bodyPr/>
          <a:lstStyle>
            <a:lvl1pPr>
              <a:defRPr sz="1400" baseline="0"/>
            </a:lvl1pPr>
          </a:lstStyle>
          <a:p>
            <a:endParaRPr lang="en-US" dirty="0"/>
          </a:p>
        </p:txBody>
      </p:sp>
      <p:sp>
        <p:nvSpPr>
          <p:cNvPr id="6" name="Slide Number Placeholder 5"/>
          <p:cNvSpPr>
            <a:spLocks noGrp="1"/>
          </p:cNvSpPr>
          <p:nvPr>
            <p:ph type="sldNum" sz="quarter" idx="12"/>
          </p:nvPr>
        </p:nvSpPr>
        <p:spPr>
          <a:xfrm>
            <a:off x="6553200" y="6477000"/>
            <a:ext cx="2133600" cy="244475"/>
          </a:xfrm>
        </p:spPr>
        <p:txBody>
          <a:bodyPr/>
          <a:lstStyle>
            <a:lvl1pPr>
              <a:defRPr sz="1400"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193320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3" name="Picture 2" descr="ling_yellow_adj"/>
          <p:cNvPicPr>
            <a:picLocks noChangeAspect="1" noChangeArrowheads="1"/>
          </p:cNvPicPr>
          <p:nvPr userDrawn="1"/>
        </p:nvPicPr>
        <p:blipFill>
          <a:blip r:embed="rId2" cstate="print"/>
          <a:srcRect l="3348" r="10045" b="13393"/>
          <a:stretch>
            <a:fillRect/>
          </a:stretch>
        </p:blipFill>
        <p:spPr bwMode="auto">
          <a:xfrm>
            <a:off x="0" y="0"/>
            <a:ext cx="9144000" cy="6859550"/>
          </a:xfrm>
          <a:prstGeom prst="rect">
            <a:avLst/>
          </a:prstGeom>
          <a:noFill/>
        </p:spPr>
      </p:pic>
      <p:sp>
        <p:nvSpPr>
          <p:cNvPr id="11" name="Rectangle 10"/>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0"/>
            <a:ext cx="8686800" cy="1143000"/>
          </a:xfrm>
        </p:spPr>
        <p:txBody>
          <a:bodyPr/>
          <a:lstStyle>
            <a:lvl1pPr algn="r">
              <a:defRPr b="0" i="1" baseline="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228600" y="1066800"/>
            <a:ext cx="42672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066800"/>
            <a:ext cx="43434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lvl1pPr>
              <a:defRPr sz="1400" baseline="0"/>
            </a:lvl1pPr>
          </a:lstStyle>
          <a:p>
            <a:endParaRPr lang="en-US" dirty="0"/>
          </a:p>
        </p:txBody>
      </p:sp>
      <p:sp>
        <p:nvSpPr>
          <p:cNvPr id="7" name="Slide Number Placeholder 6"/>
          <p:cNvSpPr>
            <a:spLocks noGrp="1"/>
          </p:cNvSpPr>
          <p:nvPr>
            <p:ph type="sldNum" sz="quarter" idx="12"/>
          </p:nvPr>
        </p:nvSpPr>
        <p:spPr/>
        <p:txBody>
          <a:bodyPr/>
          <a:lstStyle>
            <a:lvl1pPr>
              <a:defRPr sz="1400" b="1" i="0" baseline="0"/>
            </a:lvl1pPr>
          </a:lstStyle>
          <a:p>
            <a:fld id="{E0FF4530-C0A9-489F-AD78-78B1E4B1E710}" type="slidenum">
              <a:rPr lang="en-US" smtClean="0"/>
              <a:pPr/>
              <a:t>‹#›</a:t>
            </a:fld>
            <a:endParaRPr lang="en-US" dirty="0"/>
          </a:p>
        </p:txBody>
      </p:sp>
      <p:cxnSp>
        <p:nvCxnSpPr>
          <p:cNvPr id="10" name="Straight Connector 9"/>
          <p:cNvCxnSpPr/>
          <p:nvPr userDrawn="1"/>
        </p:nvCxnSpPr>
        <p:spPr>
          <a:xfrm>
            <a:off x="4267200" y="990600"/>
            <a:ext cx="46482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lgn="r">
              <a:defRPr b="0" i="1" baseline="0">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4267200" y="1143000"/>
            <a:ext cx="4419600" cy="955675"/>
          </a:xfrm>
          <a:ln w="6350">
            <a:solidFill>
              <a:schemeClr val="tx1"/>
            </a:solidFill>
          </a:ln>
        </p:spPr>
        <p:txBody>
          <a:bodyPr anchor="b"/>
          <a:lstStyle>
            <a:lvl1pPr marL="0" indent="0">
              <a:spcAft>
                <a:spcPts val="120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362200"/>
            <a:ext cx="8229600" cy="3962399"/>
          </a:xfrm>
        </p:spPr>
        <p:txBody>
          <a:bodyPr/>
          <a:lstStyle>
            <a:lvl1pPr>
              <a:spcAft>
                <a:spcPts val="1200"/>
              </a:spcAft>
              <a:defRPr sz="2800" baseline="0"/>
            </a:lvl1pPr>
            <a:lvl2pPr>
              <a:spcAft>
                <a:spcPts val="1200"/>
              </a:spcAft>
              <a:defRPr sz="2400" baseline="0"/>
            </a:lvl2pPr>
            <a:lvl3pPr>
              <a:spcAft>
                <a:spcPts val="1200"/>
              </a:spcAft>
              <a:defRPr sz="1800"/>
            </a:lvl3pPr>
            <a:lvl4pPr>
              <a:spcAft>
                <a:spcPts val="1200"/>
              </a:spcAft>
              <a:defRPr sz="1600"/>
            </a:lvl4pPr>
            <a:lvl5pPr>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sz="1400"/>
            </a:lvl1pPr>
          </a:lstStyle>
          <a:p>
            <a:endParaRPr lang="en-US" dirty="0"/>
          </a:p>
        </p:txBody>
      </p:sp>
      <p:sp>
        <p:nvSpPr>
          <p:cNvPr id="9" name="Slide Number Placeholder 8"/>
          <p:cNvSpPr>
            <a:spLocks noGrp="1"/>
          </p:cNvSpPr>
          <p:nvPr>
            <p:ph type="sldNum" sz="quarter" idx="12"/>
          </p:nvPr>
        </p:nvSpPr>
        <p:spPr/>
        <p:txBody>
          <a:bodyPr/>
          <a:lstStyle>
            <a:lvl1pPr>
              <a:defRPr sz="1400" b="1" i="0" baseline="0"/>
            </a:lvl1pPr>
          </a:lstStyle>
          <a:p>
            <a:fld id="{E0FF4530-C0A9-489F-AD78-78B1E4B1E710}" type="slidenum">
              <a:rPr lang="en-US" smtClean="0"/>
              <a:pPr/>
              <a:t>‹#›</a:t>
            </a:fld>
            <a:endParaRPr lang="en-US" dirty="0"/>
          </a:p>
        </p:txBody>
      </p:sp>
      <p:cxnSp>
        <p:nvCxnSpPr>
          <p:cNvPr id="10" name="Straight Connector 9"/>
          <p:cNvCxnSpPr/>
          <p:nvPr userDrawn="1"/>
        </p:nvCxnSpPr>
        <p:spPr>
          <a:xfrm>
            <a:off x="4267200" y="9906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2" descr="ling_yellow_adj"/>
          <p:cNvPicPr>
            <a:picLocks noChangeAspect="1" noChangeArrowheads="1"/>
          </p:cNvPicPr>
          <p:nvPr userDrawn="1"/>
        </p:nvPicPr>
        <p:blipFill>
          <a:blip r:embed="rId2" cstate="print"/>
          <a:srcRect l="3348" r="10045" b="13393"/>
          <a:stretch>
            <a:fillRect/>
          </a:stretch>
        </p:blipFill>
        <p:spPr bwMode="auto">
          <a:xfrm>
            <a:off x="0" y="0"/>
            <a:ext cx="9144000" cy="6859550"/>
          </a:xfrm>
          <a:prstGeom prst="rect">
            <a:avLst/>
          </a:prstGeom>
          <a:noFill/>
        </p:spPr>
      </p:pic>
      <p:sp>
        <p:nvSpPr>
          <p:cNvPr id="7" name="Rectangle 6"/>
          <p:cNvSpPr/>
          <p:nvPr userDrawn="1"/>
        </p:nvSpPr>
        <p:spPr>
          <a:xfrm>
            <a:off x="152400" y="152400"/>
            <a:ext cx="8869680" cy="658368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F4530-C0A9-489F-AD78-78B1E4B1E7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F4530-C0A9-489F-AD78-78B1E4B1E7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73" r:id="rId4"/>
    <p:sldLayoutId id="2147483674" r:id="rId5"/>
    <p:sldLayoutId id="2147483651" r:id="rId6"/>
    <p:sldLayoutId id="2147483652" r:id="rId7"/>
    <p:sldLayoutId id="2147483653" r:id="rId8"/>
    <p:sldLayoutId id="2147483654" r:id="rId9"/>
    <p:sldLayoutId id="2147483672"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0EFC8-36CB-4CE9-8BB6-DE0D5707FCD2}" type="datetimeFigureOut">
              <a:rPr lang="en-US" smtClean="0"/>
              <a:pPr/>
              <a:t>5/17/2018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A0A5F-9E4F-46E8-BC0B-50CB40C8720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James Thorson (Feb. 28, 2010)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F4530-C0A9-489F-AD78-78B1E4B1E710}" type="slidenum">
              <a:rPr lang="en-US" smtClean="0"/>
              <a:pPr/>
              <a:t>‹#›</a:t>
            </a:fld>
            <a:endParaRPr lang="en-US"/>
          </a:p>
        </p:txBody>
      </p:sp>
    </p:spTree>
    <p:extLst>
      <p:ext uri="{BB962C8B-B14F-4D97-AF65-F5344CB8AC3E}">
        <p14:creationId xmlns:p14="http://schemas.microsoft.com/office/powerpoint/2010/main" val="423158956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fishstats.org/"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James-Thorson/VAST/tree/master/examples"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8:  VAST package</a:t>
            </a:r>
          </a:p>
        </p:txBody>
      </p:sp>
      <p:sp>
        <p:nvSpPr>
          <p:cNvPr id="3" name="Subtitle 2"/>
          <p:cNvSpPr>
            <a:spLocks noGrp="1"/>
          </p:cNvSpPr>
          <p:nvPr>
            <p:ph type="subTitle" idx="1"/>
          </p:nvPr>
        </p:nvSpPr>
        <p:spPr/>
        <p:txBody>
          <a:bodyPr>
            <a:normAutofit/>
          </a:bodyPr>
          <a:lstStyle/>
          <a:p>
            <a:r>
              <a:rPr lang="en-US" dirty="0"/>
              <a:t>May 17, 2018</a:t>
            </a:r>
          </a:p>
          <a:p>
            <a:pPr algn="l"/>
            <a:r>
              <a:rPr lang="en-US" dirty="0"/>
              <a:t>Learning objectives:</a:t>
            </a:r>
          </a:p>
          <a:p>
            <a:pPr marL="457200" indent="-457200" algn="l">
              <a:buFont typeface="+mj-lt"/>
              <a:buAutoNum type="arabicPeriod"/>
            </a:pPr>
            <a:r>
              <a:rPr lang="en-US" dirty="0"/>
              <a:t>Interpret multivariate spatio-temporal model results</a:t>
            </a:r>
          </a:p>
          <a:p>
            <a:pPr marL="457200" indent="-457200" algn="l">
              <a:buFont typeface="+mj-lt"/>
              <a:buAutoNum type="arabicPeriod"/>
            </a:pPr>
            <a:r>
              <a:rPr lang="en-US" dirty="0"/>
              <a:t>Gain familiarity with VAST package</a:t>
            </a:r>
          </a:p>
          <a:p>
            <a:pPr marL="342900" indent="-342900" algn="l">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FF4530-C0A9-489F-AD78-78B1E4B1E710}" type="slidenum">
              <a:rPr kumimoji="0" lang="en-US" sz="1200" b="1"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1"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2327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800600" y="1447800"/>
            <a:ext cx="4343400" cy="6400800"/>
          </a:xfrm>
        </p:spPr>
        <p:txBody>
          <a:bodyPr>
            <a:normAutofit/>
          </a:bodyPr>
          <a:lstStyle/>
          <a:p>
            <a:pPr marL="0" indent="0" algn="ctr">
              <a:buNone/>
            </a:pPr>
            <a:r>
              <a:rPr lang="en-US" sz="3600" b="1" dirty="0"/>
              <a:t>Benefits of single approach</a:t>
            </a:r>
          </a:p>
          <a:p>
            <a:pPr marL="514350" indent="-514350">
              <a:buFont typeface="+mj-lt"/>
              <a:buAutoNum type="arabicPeriod"/>
            </a:pPr>
            <a:r>
              <a:rPr lang="en-US" dirty="0"/>
              <a:t>Include biological mechanism</a:t>
            </a:r>
          </a:p>
          <a:p>
            <a:pPr marL="514350" indent="-514350">
              <a:buFont typeface="+mj-lt"/>
              <a:buAutoNum type="arabicPeriod"/>
            </a:pPr>
            <a:r>
              <a:rPr lang="en-US" dirty="0"/>
              <a:t>Improved communication</a:t>
            </a:r>
          </a:p>
          <a:p>
            <a:pPr marL="514350" indent="-514350">
              <a:buFont typeface="+mj-lt"/>
              <a:buAutoNum type="arabicPeriod"/>
            </a:pPr>
            <a:r>
              <a:rPr lang="en-US" dirty="0"/>
              <a:t>Similar review standards and “burden of proof”</a:t>
            </a:r>
            <a:endParaRPr lang="en-GB" dirty="0"/>
          </a:p>
        </p:txBody>
      </p:sp>
      <p:sp>
        <p:nvSpPr>
          <p:cNvPr id="11" name="Oval 10"/>
          <p:cNvSpPr/>
          <p:nvPr/>
        </p:nvSpPr>
        <p:spPr>
          <a:xfrm>
            <a:off x="0" y="1759789"/>
            <a:ext cx="4644965" cy="5124090"/>
          </a:xfrm>
          <a:prstGeom prst="ellipse">
            <a:avLst/>
          </a:prstGeom>
          <a:solidFill>
            <a:schemeClr val="tx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0" y="3315419"/>
            <a:ext cx="2133600" cy="1981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1410778" y="1759789"/>
            <a:ext cx="1981200" cy="2012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2683893" y="3315420"/>
            <a:ext cx="1961072" cy="1981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410778" y="2297524"/>
            <a:ext cx="1981200" cy="830997"/>
          </a:xfrm>
          <a:prstGeom prst="rect">
            <a:avLst/>
          </a:prstGeom>
          <a:noFill/>
        </p:spPr>
        <p:txBody>
          <a:bodyPr wrap="square" rtlCol="0">
            <a:spAutoFit/>
          </a:bodyPr>
          <a:lstStyle/>
          <a:p>
            <a:pPr algn="ctr"/>
            <a:r>
              <a:rPr lang="en-US" sz="2400" b="1" dirty="0"/>
              <a:t>Stock Assessment</a:t>
            </a:r>
            <a:endParaRPr lang="en-GB" sz="2400" b="1" dirty="0"/>
          </a:p>
        </p:txBody>
      </p:sp>
      <p:sp>
        <p:nvSpPr>
          <p:cNvPr id="18" name="TextBox 17"/>
          <p:cNvSpPr txBox="1"/>
          <p:nvPr/>
        </p:nvSpPr>
        <p:spPr>
          <a:xfrm>
            <a:off x="0" y="3848819"/>
            <a:ext cx="2133600" cy="830997"/>
          </a:xfrm>
          <a:prstGeom prst="rect">
            <a:avLst/>
          </a:prstGeom>
          <a:noFill/>
        </p:spPr>
        <p:txBody>
          <a:bodyPr wrap="square" rtlCol="0">
            <a:spAutoFit/>
          </a:bodyPr>
          <a:lstStyle/>
          <a:p>
            <a:pPr algn="ctr"/>
            <a:r>
              <a:rPr lang="en-US" sz="2400" b="1" dirty="0"/>
              <a:t>Habitat Assessment</a:t>
            </a:r>
            <a:endParaRPr lang="en-GB" sz="2400" b="1" dirty="0"/>
          </a:p>
        </p:txBody>
      </p:sp>
      <p:sp>
        <p:nvSpPr>
          <p:cNvPr id="19" name="TextBox 18"/>
          <p:cNvSpPr txBox="1"/>
          <p:nvPr/>
        </p:nvSpPr>
        <p:spPr>
          <a:xfrm>
            <a:off x="2668078" y="3772619"/>
            <a:ext cx="2019300" cy="1200329"/>
          </a:xfrm>
          <a:prstGeom prst="rect">
            <a:avLst/>
          </a:prstGeom>
          <a:noFill/>
        </p:spPr>
        <p:txBody>
          <a:bodyPr wrap="square" rtlCol="0">
            <a:spAutoFit/>
          </a:bodyPr>
          <a:lstStyle/>
          <a:p>
            <a:pPr algn="ctr"/>
            <a:r>
              <a:rPr lang="en-US" sz="2400" b="1" dirty="0"/>
              <a:t>Integrated ecosystem assessment</a:t>
            </a:r>
            <a:endParaRPr lang="en-GB" sz="2400" b="1" dirty="0"/>
          </a:p>
        </p:txBody>
      </p:sp>
      <p:sp>
        <p:nvSpPr>
          <p:cNvPr id="20" name="TextBox 19"/>
          <p:cNvSpPr txBox="1"/>
          <p:nvPr/>
        </p:nvSpPr>
        <p:spPr>
          <a:xfrm>
            <a:off x="304800" y="1047184"/>
            <a:ext cx="4267200" cy="584775"/>
          </a:xfrm>
          <a:prstGeom prst="rect">
            <a:avLst/>
          </a:prstGeom>
          <a:noFill/>
        </p:spPr>
        <p:txBody>
          <a:bodyPr wrap="square" rtlCol="0">
            <a:spAutoFit/>
          </a:bodyPr>
          <a:lstStyle/>
          <a:p>
            <a:pPr algn="ctr"/>
            <a:r>
              <a:rPr lang="en-US" sz="3200" b="1" dirty="0"/>
              <a:t>Spatio-temporal model</a:t>
            </a:r>
            <a:endParaRPr lang="en-GB" b="1" dirty="0"/>
          </a:p>
        </p:txBody>
      </p:sp>
      <p:sp>
        <p:nvSpPr>
          <p:cNvPr id="12" name="TextBox 11"/>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p:sp>
        <p:nvSpPr>
          <p:cNvPr id="13" name="Oval 12"/>
          <p:cNvSpPr/>
          <p:nvPr/>
        </p:nvSpPr>
        <p:spPr>
          <a:xfrm>
            <a:off x="1258378" y="4899804"/>
            <a:ext cx="2133600" cy="19812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1237171" y="5408943"/>
            <a:ext cx="2133600" cy="830997"/>
          </a:xfrm>
          <a:prstGeom prst="rect">
            <a:avLst/>
          </a:prstGeom>
          <a:noFill/>
        </p:spPr>
        <p:txBody>
          <a:bodyPr wrap="square" rtlCol="0">
            <a:spAutoFit/>
          </a:bodyPr>
          <a:lstStyle/>
          <a:p>
            <a:pPr algn="ctr"/>
            <a:r>
              <a:rPr lang="en-US" sz="2400" b="1" dirty="0"/>
              <a:t>Climate Assessment</a:t>
            </a:r>
            <a:endParaRPr lang="en-GB" sz="2400" b="1" dirty="0"/>
          </a:p>
        </p:txBody>
      </p:sp>
    </p:spTree>
    <p:extLst>
      <p:ext uri="{BB962C8B-B14F-4D97-AF65-F5344CB8AC3E}">
        <p14:creationId xmlns:p14="http://schemas.microsoft.com/office/powerpoint/2010/main" val="14032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11"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66800"/>
            <a:ext cx="3733800" cy="5638800"/>
          </a:xfrm>
        </p:spPr>
        <p:txBody>
          <a:bodyPr>
            <a:normAutofit fontScale="92500"/>
          </a:bodyPr>
          <a:lstStyle/>
          <a:p>
            <a:pPr marL="0" indent="0">
              <a:buNone/>
            </a:pPr>
            <a:r>
              <a:rPr lang="en-US" sz="3800" b="1" dirty="0">
                <a:hlinkClick r:id="rId2"/>
              </a:rPr>
              <a:t>www.FishStats.org</a:t>
            </a:r>
            <a:endParaRPr lang="en-US" sz="3800" b="1" dirty="0"/>
          </a:p>
          <a:p>
            <a:pPr marL="457200" indent="-457200">
              <a:buFont typeface="+mj-lt"/>
              <a:buAutoNum type="arabicPeriod"/>
            </a:pPr>
            <a:r>
              <a:rPr lang="en-US" sz="2400" dirty="0" err="1"/>
              <a:t>FishViz</a:t>
            </a:r>
            <a:r>
              <a:rPr lang="en-US" sz="2400" dirty="0"/>
              <a:t> </a:t>
            </a:r>
          </a:p>
          <a:p>
            <a:pPr lvl="1" indent="-342900"/>
            <a:r>
              <a:rPr lang="en-US" sz="2000" dirty="0"/>
              <a:t>Visualizes results worldwide</a:t>
            </a:r>
          </a:p>
          <a:p>
            <a:pPr marL="457200" indent="-457200">
              <a:buFont typeface="+mj-lt"/>
              <a:buAutoNum type="arabicPeriod"/>
            </a:pPr>
            <a:r>
              <a:rPr lang="en-US" sz="2400" dirty="0"/>
              <a:t>VAST</a:t>
            </a:r>
          </a:p>
          <a:p>
            <a:pPr lvl="1" indent="-342900"/>
            <a:r>
              <a:rPr lang="en-US" sz="2000" dirty="0"/>
              <a:t>Multi-species index model</a:t>
            </a:r>
          </a:p>
          <a:p>
            <a:pPr marL="457200" indent="-457200">
              <a:buFont typeface="+mj-lt"/>
              <a:buAutoNum type="arabicPeriod"/>
            </a:pPr>
            <a:r>
              <a:rPr lang="en-US" sz="2400" dirty="0" err="1"/>
              <a:t>SpatialVAM</a:t>
            </a:r>
            <a:endParaRPr lang="en-US" sz="2400" dirty="0"/>
          </a:p>
          <a:p>
            <a:pPr lvl="1" indent="-342900"/>
            <a:r>
              <a:rPr lang="en-US" sz="2000" dirty="0"/>
              <a:t>Estimate species interactions</a:t>
            </a:r>
          </a:p>
          <a:p>
            <a:pPr marL="457200" indent="-457200">
              <a:buFont typeface="+mj-lt"/>
              <a:buAutoNum type="arabicPeriod"/>
            </a:pPr>
            <a:r>
              <a:rPr lang="en-US" sz="2400" dirty="0" err="1"/>
              <a:t>FishData</a:t>
            </a:r>
            <a:endParaRPr lang="en-US" sz="2400" dirty="0"/>
          </a:p>
          <a:p>
            <a:pPr lvl="1" indent="-342900"/>
            <a:r>
              <a:rPr lang="en-US" sz="2000" dirty="0"/>
              <a:t>Scrape data worldwide</a:t>
            </a:r>
          </a:p>
          <a:p>
            <a:pPr marL="457200" indent="-457200">
              <a:buFont typeface="+mj-lt"/>
              <a:buAutoNum type="arabicPeriod"/>
            </a:pPr>
            <a:r>
              <a:rPr lang="en-US" sz="2400" dirty="0" err="1"/>
              <a:t>FishStats</a:t>
            </a:r>
            <a:r>
              <a:rPr lang="en-US" sz="2400" dirty="0"/>
              <a:t>-listserv</a:t>
            </a:r>
          </a:p>
          <a:p>
            <a:pPr lvl="1" indent="-342900"/>
            <a:r>
              <a:rPr lang="en-US" sz="2000" dirty="0"/>
              <a:t>Community updates by email</a:t>
            </a:r>
          </a:p>
        </p:txBody>
      </p:sp>
      <p:pic>
        <p:nvPicPr>
          <p:cNvPr id="4" name="Picture 3"/>
          <p:cNvPicPr>
            <a:picLocks noChangeAspect="1"/>
          </p:cNvPicPr>
          <p:nvPr/>
        </p:nvPicPr>
        <p:blipFill>
          <a:blip r:embed="rId3"/>
          <a:stretch>
            <a:fillRect/>
          </a:stretch>
        </p:blipFill>
        <p:spPr>
          <a:xfrm>
            <a:off x="3961151" y="1023937"/>
            <a:ext cx="5147307" cy="5724525"/>
          </a:xfrm>
          <a:prstGeom prst="rect">
            <a:avLst/>
          </a:prstGeom>
        </p:spPr>
      </p:pic>
      <p:sp>
        <p:nvSpPr>
          <p:cNvPr id="2" name="TextBox 1"/>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p:spTree>
    <p:extLst>
      <p:ext uri="{BB962C8B-B14F-4D97-AF65-F5344CB8AC3E}">
        <p14:creationId xmlns:p14="http://schemas.microsoft.com/office/powerpoint/2010/main" val="3214434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12</a:t>
            </a:fld>
            <a:endParaRPr lang="en-US" dirty="0"/>
          </a:p>
        </p:txBody>
      </p:sp>
      <mc:AlternateContent xmlns:mc="http://schemas.openxmlformats.org/markup-compatibility/2006">
        <mc:Choice xmlns:a14="http://schemas.microsoft.com/office/drawing/2010/main" Requires="a14">
          <p:sp>
            <p:nvSpPr>
              <p:cNvPr id="5" name="Content Placeholder 2"/>
              <p:cNvSpPr>
                <a:spLocks noGrp="1"/>
              </p:cNvSpPr>
              <p:nvPr>
                <p:ph idx="4294967295"/>
              </p:nvPr>
            </p:nvSpPr>
            <p:spPr>
              <a:xfrm>
                <a:off x="0" y="914400"/>
                <a:ext cx="8686800" cy="5715000"/>
              </a:xfrm>
            </p:spPr>
            <p:txBody>
              <a:bodyPr>
                <a:normAutofit fontScale="77500" lnSpcReduction="20000"/>
              </a:bodyPr>
              <a:lstStyle/>
              <a:p>
                <a:pPr marL="0" indent="0">
                  <a:buNone/>
                </a:pPr>
                <a:r>
                  <a:rPr lang="en-US" sz="2800" dirty="0"/>
                  <a:t>Delta model</a:t>
                </a:r>
              </a:p>
              <a:p>
                <a:pPr marL="0" indent="0">
                  <a:buNone/>
                </a:pPr>
                <a14:m>
                  <m:oMathPara xmlns:m="http://schemas.openxmlformats.org/officeDocument/2006/math">
                    <m:oMathParaPr>
                      <m:jc m:val="centerGroup"/>
                    </m:oMathParaPr>
                    <m:oMath xmlns:m="http://schemas.openxmlformats.org/officeDocument/2006/math">
                      <m:func>
                        <m:funcPr>
                          <m:ctrlPr>
                            <a:rPr lang="en-GB" sz="1900" i="1">
                              <a:latin typeface="Cambria Math" panose="02040503050406030204" pitchFamily="18" charset="0"/>
                            </a:rPr>
                          </m:ctrlPr>
                        </m:funcPr>
                        <m:fName>
                          <m:r>
                            <m:rPr>
                              <m:sty m:val="p"/>
                            </m:rPr>
                            <a:rPr lang="en-GB" sz="1900">
                              <a:latin typeface="Cambria Math" panose="02040503050406030204" pitchFamily="18" charset="0"/>
                            </a:rPr>
                            <m:t>Pr</m:t>
                          </m:r>
                        </m:fName>
                        <m:e>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𝑏</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𝐵</m:t>
                              </m:r>
                            </m:e>
                          </m:d>
                        </m:e>
                      </m:func>
                      <m:r>
                        <a:rPr lang="en-GB" sz="1900" i="1">
                          <a:latin typeface="Cambria Math" panose="02040503050406030204" pitchFamily="18" charset="0"/>
                        </a:rPr>
                        <m:t>=</m:t>
                      </m:r>
                      <m:d>
                        <m:dPr>
                          <m:begChr m:val="{"/>
                          <m:endChr m:val=""/>
                          <m:ctrlPr>
                            <a:rPr lang="en-GB" sz="1900" i="1">
                              <a:latin typeface="Cambria Math" panose="02040503050406030204" pitchFamily="18" charset="0"/>
                            </a:rPr>
                          </m:ctrlPr>
                        </m:dPr>
                        <m:e>
                          <m:m>
                            <m:mPr>
                              <m:mcs>
                                <m:mc>
                                  <m:mcPr>
                                    <m:count m:val="2"/>
                                    <m:mcJc m:val="center"/>
                                  </m:mcPr>
                                </m:mc>
                              </m:mcs>
                              <m:ctrlPr>
                                <a:rPr lang="en-GB" sz="1900" i="1">
                                  <a:latin typeface="Cambria Math" panose="02040503050406030204" pitchFamily="18" charset="0"/>
                                </a:rPr>
                              </m:ctrlPr>
                            </m:mPr>
                            <m:mr>
                              <m:e>
                                <m:r>
                                  <a:rPr lang="en-GB" sz="1900" i="1">
                                    <a:latin typeface="Cambria Math" panose="02040503050406030204" pitchFamily="18" charset="0"/>
                                  </a:rPr>
                                  <m:t>1−</m:t>
                                </m:r>
                                <m:r>
                                  <a:rPr lang="en-US" sz="1900" i="1">
                                    <a:latin typeface="Cambria Math" panose="02040503050406030204" pitchFamily="18" charset="0"/>
                                  </a:rPr>
                                  <m:t>𝑙𝑜𝑔𝑖</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−1</m:t>
                                    </m:r>
                                  </m:sup>
                                </m:sSup>
                                <m:d>
                                  <m:dPr>
                                    <m:ctrlPr>
                                      <a:rPr lang="en-GB"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sub>
                                    </m:sSub>
                                    <m:d>
                                      <m:dPr>
                                        <m:ctrlPr>
                                          <a:rPr lang="en-US" sz="1900" i="1">
                                            <a:latin typeface="Cambria Math" panose="02040503050406030204" pitchFamily="18" charset="0"/>
                                          </a:rPr>
                                        </m:ctrlPr>
                                      </m:dPr>
                                      <m:e>
                                        <m:r>
                                          <a:rPr lang="en-US" sz="1900" i="1">
                                            <a:latin typeface="Cambria Math" panose="02040503050406030204" pitchFamily="18" charset="0"/>
                                          </a:rPr>
                                          <m:t>𝑖</m:t>
                                        </m:r>
                                      </m:e>
                                    </m:d>
                                  </m:e>
                                </m:d>
                              </m:e>
                              <m:e>
                                <m:r>
                                  <m:rPr>
                                    <m:sty m:val="p"/>
                                  </m:rPr>
                                  <a:rPr lang="en-GB" sz="1900">
                                    <a:latin typeface="Cambria Math" panose="02040503050406030204" pitchFamily="18" charset="0"/>
                                  </a:rPr>
                                  <m:t>if</m:t>
                                </m:r>
                                <m:r>
                                  <a:rPr lang="en-GB" sz="1900" i="1">
                                    <a:latin typeface="Cambria Math" panose="02040503050406030204" pitchFamily="18" charset="0"/>
                                  </a:rPr>
                                  <m:t> </m:t>
                                </m:r>
                                <m:r>
                                  <a:rPr lang="en-GB" sz="1900" i="1">
                                    <a:latin typeface="Cambria Math" panose="02040503050406030204" pitchFamily="18" charset="0"/>
                                  </a:rPr>
                                  <m:t>𝐵</m:t>
                                </m:r>
                                <m:r>
                                  <a:rPr lang="en-GB" sz="1900" i="1">
                                    <a:latin typeface="Cambria Math" panose="02040503050406030204" pitchFamily="18" charset="0"/>
                                  </a:rPr>
                                  <m:t>=0</m:t>
                                </m:r>
                              </m:e>
                            </m:mr>
                            <m:mr>
                              <m:e>
                                <m:r>
                                  <a:rPr lang="en-US" sz="1900" i="1">
                                    <a:latin typeface="Cambria Math" panose="02040503050406030204" pitchFamily="18" charset="0"/>
                                  </a:rPr>
                                  <m:t>𝑙𝑜𝑔𝑖</m:t>
                                </m:r>
                                <m:sSup>
                                  <m:sSupPr>
                                    <m:ctrlPr>
                                      <a:rPr lang="en-US" sz="1900" i="1">
                                        <a:latin typeface="Cambria Math" panose="02040503050406030204" pitchFamily="18" charset="0"/>
                                      </a:rPr>
                                    </m:ctrlPr>
                                  </m:sSupPr>
                                  <m:e>
                                    <m:r>
                                      <a:rPr lang="en-US" sz="1900" i="1">
                                        <a:latin typeface="Cambria Math" panose="02040503050406030204" pitchFamily="18" charset="0"/>
                                      </a:rPr>
                                      <m:t>𝑡</m:t>
                                    </m:r>
                                  </m:e>
                                  <m:sup>
                                    <m:r>
                                      <a:rPr lang="en-US" sz="1900" i="1">
                                        <a:latin typeface="Cambria Math" panose="02040503050406030204" pitchFamily="18" charset="0"/>
                                      </a:rPr>
                                      <m:t>−1</m:t>
                                    </m:r>
                                  </m:sup>
                                </m:sSup>
                                <m:d>
                                  <m:dPr>
                                    <m:ctrlPr>
                                      <a:rPr lang="en-GB"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sub>
                                    </m:sSub>
                                    <m:d>
                                      <m:dPr>
                                        <m:ctrlPr>
                                          <a:rPr lang="en-US" sz="1900" i="1">
                                            <a:latin typeface="Cambria Math" panose="02040503050406030204" pitchFamily="18" charset="0"/>
                                          </a:rPr>
                                        </m:ctrlPr>
                                      </m:dPr>
                                      <m:e>
                                        <m:r>
                                          <a:rPr lang="en-US" sz="1900" i="1">
                                            <a:latin typeface="Cambria Math" panose="02040503050406030204" pitchFamily="18" charset="0"/>
                                          </a:rPr>
                                          <m:t>𝑖</m:t>
                                        </m:r>
                                      </m:e>
                                    </m:d>
                                  </m:e>
                                </m:d>
                                <m:r>
                                  <a:rPr lang="en-GB" sz="1900" i="1">
                                    <a:latin typeface="Cambria Math" panose="02040503050406030204" pitchFamily="18" charset="0"/>
                                  </a:rPr>
                                  <m:t>×</m:t>
                                </m:r>
                                <m:r>
                                  <a:rPr lang="en-US" sz="1900" i="1">
                                    <a:latin typeface="Cambria Math" panose="02040503050406030204" pitchFamily="18" charset="0"/>
                                  </a:rPr>
                                  <m:t>𝑔</m:t>
                                </m:r>
                                <m:r>
                                  <a:rPr lang="en-GB" sz="1900">
                                    <a:latin typeface="Cambria Math" panose="02040503050406030204" pitchFamily="18" charset="0"/>
                                  </a:rPr>
                                  <m:t>{</m:t>
                                </m:r>
                                <m:d>
                                  <m:dPr>
                                    <m:begChr m:val=""/>
                                    <m:endChr m:val=""/>
                                    <m:ctrlPr>
                                      <a:rPr lang="en-GB" sz="1900" i="1">
                                        <a:latin typeface="Cambria Math" panose="02040503050406030204" pitchFamily="18" charset="0"/>
                                      </a:rPr>
                                    </m:ctrlPr>
                                  </m:dPr>
                                  <m:e>
                                    <m:r>
                                      <a:rPr lang="en-GB" sz="1900" i="1">
                                        <a:latin typeface="Cambria Math" panose="02040503050406030204" pitchFamily="18" charset="0"/>
                                      </a:rPr>
                                      <m:t>𝐵</m:t>
                                    </m:r>
                                    <m:r>
                                      <a:rPr lang="en-GB" sz="1900" i="1">
                                        <a:latin typeface="Cambria Math" panose="02040503050406030204" pitchFamily="18" charset="0"/>
                                      </a:rPr>
                                      <m:t>|</m:t>
                                    </m:r>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exp</m:t>
                                        </m:r>
                                      </m:fName>
                                      <m:e>
                                        <m:d>
                                          <m:dPr>
                                            <m:ctrlPr>
                                              <a:rPr lang="en-US" sz="1900" b="0" i="1" smtClean="0">
                                                <a:latin typeface="Cambria Math" panose="02040503050406030204" pitchFamily="18" charset="0"/>
                                              </a:rPr>
                                            </m:ctrlPr>
                                          </m:dPr>
                                          <m:e>
                                            <m:sSub>
                                              <m:sSubPr>
                                                <m:ctrlPr>
                                                  <a:rPr lang="en-GB" sz="1900" i="1">
                                                    <a:latin typeface="Cambria Math" panose="02040503050406030204" pitchFamily="18" charset="0"/>
                                                  </a:rPr>
                                                </m:ctrlPr>
                                              </m:sSubPr>
                                              <m:e>
                                                <m:r>
                                                  <a:rPr lang="en-US" sz="1900" b="0" i="1" smtClean="0">
                                                    <a:latin typeface="Cambria Math" panose="02040503050406030204" pitchFamily="18" charset="0"/>
                                                  </a:rPr>
                                                  <m:t>𝑝</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r>
                                                  <a:rPr lang="en-GB" sz="1900" i="1">
                                                    <a:latin typeface="Cambria Math" panose="02040503050406030204" pitchFamily="18" charset="0"/>
                                                  </a:rPr>
                                                  <m:t>𝑖</m:t>
                                                </m:r>
                                              </m:e>
                                            </m:d>
                                          </m:e>
                                        </m:d>
                                      </m:e>
                                    </m:func>
                                    <m:r>
                                      <a:rPr lang="en-GB" sz="1900" i="1">
                                        <a:latin typeface="Cambria Math" panose="02040503050406030204" pitchFamily="18" charset="0"/>
                                      </a:rPr>
                                      <m:t>,</m:t>
                                    </m:r>
                                    <m:sSubSup>
                                      <m:sSubSupPr>
                                        <m:ctrlPr>
                                          <a:rPr lang="en-GB" sz="1900" i="1">
                                            <a:latin typeface="Cambria Math" panose="02040503050406030204" pitchFamily="18" charset="0"/>
                                          </a:rPr>
                                        </m:ctrlPr>
                                      </m:sSubSupPr>
                                      <m:e>
                                        <m:r>
                                          <a:rPr lang="en-GB" sz="1900" i="1">
                                            <a:latin typeface="Cambria Math" panose="02040503050406030204" pitchFamily="18" charset="0"/>
                                          </a:rPr>
                                          <m:t>𝜎</m:t>
                                        </m:r>
                                      </m:e>
                                      <m:sub>
                                        <m:r>
                                          <a:rPr lang="en-GB" sz="1900" i="1">
                                            <a:latin typeface="Cambria Math" panose="02040503050406030204" pitchFamily="18" charset="0"/>
                                          </a:rPr>
                                          <m:t>𝑚</m:t>
                                        </m:r>
                                      </m:sub>
                                      <m:sup>
                                        <m:r>
                                          <a:rPr lang="en-GB" sz="1900" i="1">
                                            <a:latin typeface="Cambria Math" panose="02040503050406030204" pitchFamily="18" charset="0"/>
                                          </a:rPr>
                                          <m:t>2</m:t>
                                        </m:r>
                                      </m:sup>
                                    </m:sSubSup>
                                    <m:r>
                                      <a:rPr lang="en-GB" sz="1900" i="1">
                                        <a:latin typeface="Cambria Math" panose="02040503050406030204" pitchFamily="18" charset="0"/>
                                      </a:rPr>
                                      <m:t>(</m:t>
                                    </m:r>
                                    <m:r>
                                      <a:rPr lang="en-GB" sz="1900" i="1">
                                        <a:latin typeface="Cambria Math" panose="02040503050406030204" pitchFamily="18" charset="0"/>
                                      </a:rPr>
                                      <m:t>𝑐</m:t>
                                    </m:r>
                                    <m:r>
                                      <a:rPr lang="en-GB" sz="1900" i="1">
                                        <a:latin typeface="Cambria Math" panose="02040503050406030204" pitchFamily="18" charset="0"/>
                                      </a:rPr>
                                      <m:t>)}</m:t>
                                    </m:r>
                                  </m:e>
                                </m:d>
                              </m:e>
                              <m:e>
                                <m:r>
                                  <m:rPr>
                                    <m:sty m:val="p"/>
                                  </m:rPr>
                                  <a:rPr lang="en-GB" sz="1900">
                                    <a:latin typeface="Cambria Math" panose="02040503050406030204" pitchFamily="18" charset="0"/>
                                  </a:rPr>
                                  <m:t>if</m:t>
                                </m:r>
                                <m:r>
                                  <a:rPr lang="en-GB" sz="1900" i="1">
                                    <a:latin typeface="Cambria Math" panose="02040503050406030204" pitchFamily="18" charset="0"/>
                                  </a:rPr>
                                  <m:t> </m:t>
                                </m:r>
                                <m:r>
                                  <a:rPr lang="en-GB" sz="1900" i="1">
                                    <a:latin typeface="Cambria Math" panose="02040503050406030204" pitchFamily="18" charset="0"/>
                                  </a:rPr>
                                  <m:t>𝐵</m:t>
                                </m:r>
                                <m:r>
                                  <a:rPr lang="en-GB" sz="1900" i="1">
                                    <a:latin typeface="Cambria Math" panose="02040503050406030204" pitchFamily="18" charset="0"/>
                                  </a:rPr>
                                  <m:t>&gt;0</m:t>
                                </m:r>
                              </m:e>
                            </m:mr>
                          </m:m>
                        </m:e>
                      </m:d>
                    </m:oMath>
                  </m:oMathPara>
                </a14:m>
                <a:endParaRPr lang="en-GB" sz="1900" dirty="0"/>
              </a:p>
              <a:p>
                <a:pPr marL="0" indent="0">
                  <a:buNone/>
                </a:pPr>
                <a:endParaRPr lang="en-US" sz="1900" dirty="0"/>
              </a:p>
              <a:p>
                <a:pPr marL="0" indent="0">
                  <a:buNone/>
                </a:pPr>
                <a:endParaRPr lang="en-US" sz="1900" dirty="0"/>
              </a:p>
              <a:p>
                <a:pPr marL="0" indent="0">
                  <a:buNone/>
                </a:pPr>
                <a:r>
                  <a:rPr lang="en-US" sz="2600" dirty="0"/>
                  <a:t>Linear predictors</a:t>
                </a:r>
              </a:p>
              <a:p>
                <a:pPr marL="0" indent="0">
                  <a:buNone/>
                </a:pPr>
                <a:endParaRPr lang="en-US" sz="1900" dirty="0"/>
              </a:p>
              <a:p>
                <a:pPr marL="0" indent="0">
                  <a:buNone/>
                </a:pPr>
                <a14:m>
                  <m:oMathPara xmlns:m="http://schemas.openxmlformats.org/officeDocument/2006/math">
                    <m:oMathParaPr>
                      <m:jc m:val="centerGroup"/>
                    </m:oMathParaPr>
                    <m:oMath xmlns:m="http://schemas.openxmlformats.org/officeDocument/2006/math">
                      <m:sSub>
                        <m:sSubPr>
                          <m:ctrlPr>
                            <a:rPr lang="en-GB" sz="1900" i="1">
                              <a:latin typeface="Cambria Math" panose="02040503050406030204" pitchFamily="18" charset="0"/>
                            </a:rPr>
                          </m:ctrlPr>
                        </m:sSubPr>
                        <m:e>
                          <m:r>
                            <a:rPr lang="en-GB" sz="1900" i="1">
                              <a:latin typeface="Cambria Math" panose="02040503050406030204" pitchFamily="18" charset="0"/>
                            </a:rPr>
                            <m:t>𝑝</m:t>
                          </m:r>
                        </m:e>
                        <m:sub>
                          <m:r>
                            <a:rPr lang="en-GB" sz="1900" i="1">
                              <a:latin typeface="Cambria Math" panose="02040503050406030204" pitchFamily="18" charset="0"/>
                            </a:rPr>
                            <m:t>1</m:t>
                          </m:r>
                        </m:sub>
                      </m:sSub>
                      <m:d>
                        <m:dPr>
                          <m:ctrlPr>
                            <a:rPr lang="en-GB" sz="1900" i="1">
                              <a:latin typeface="Cambria Math" panose="02040503050406030204" pitchFamily="18" charset="0"/>
                            </a:rPr>
                          </m:ctrlPr>
                        </m:dPr>
                        <m:e>
                          <m:r>
                            <a:rPr lang="en-GB" sz="1900" i="1">
                              <a:latin typeface="Cambria Math" panose="02040503050406030204" pitchFamily="18" charset="0"/>
                            </a:rPr>
                            <m:t>𝑖</m:t>
                          </m:r>
                        </m:e>
                      </m:d>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𝛽</m:t>
                          </m:r>
                        </m:e>
                        <m:sub>
                          <m:r>
                            <a:rPr lang="en-GB" sz="1900" i="1">
                              <a:latin typeface="Cambria Math" panose="02040503050406030204" pitchFamily="18" charset="0"/>
                            </a:rPr>
                            <m:t>1</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𝑡</m:t>
                              </m:r>
                            </m:e>
                            <m:sub>
                              <m:r>
                                <a:rPr lang="en-GB" sz="1900" i="1">
                                  <a:latin typeface="Cambria Math" panose="02040503050406030204" pitchFamily="18" charset="0"/>
                                </a:rPr>
                                <m:t>𝑖</m:t>
                              </m:r>
                            </m:sub>
                          </m:sSub>
                        </m:e>
                      </m:d>
                      <m:r>
                        <a:rPr lang="en-GB"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GB" sz="1900" i="1">
                              <a:latin typeface="Cambria Math" panose="02040503050406030204" pitchFamily="18" charset="0"/>
                            </a:rPr>
                            <m:t>𝑓</m:t>
                          </m:r>
                          <m:r>
                            <a:rPr lang="en-GB"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GB" sz="1900" i="1">
                                  <a:latin typeface="Cambria Math" panose="02040503050406030204" pitchFamily="18" charset="0"/>
                                </a:rPr>
                                <m:t>𝜔</m:t>
                              </m:r>
                              <m:r>
                                <a:rPr lang="en-GB" sz="1900" i="1">
                                  <a:latin typeface="Cambria Math" panose="02040503050406030204" pitchFamily="18" charset="0"/>
                                </a:rPr>
                                <m:t>1</m:t>
                              </m:r>
                            </m:sub>
                          </m:sSub>
                        </m:sup>
                        <m:e>
                          <m:sSub>
                            <m:sSubPr>
                              <m:ctrlPr>
                                <a:rPr lang="en-GB" sz="1900" i="1">
                                  <a:latin typeface="Cambria Math" panose="02040503050406030204" pitchFamily="18" charset="0"/>
                                </a:rPr>
                              </m:ctrlPr>
                            </m:sSubPr>
                            <m:e>
                              <m:r>
                                <a:rPr lang="en-GB" sz="1900" i="1">
                                  <a:latin typeface="Cambria Math" panose="02040503050406030204" pitchFamily="18" charset="0"/>
                                </a:rPr>
                                <m:t>𝐿</m:t>
                              </m:r>
                            </m:e>
                            <m:sub>
                              <m:r>
                                <a:rPr lang="en-GB" sz="1900" i="1">
                                  <a:latin typeface="Cambria Math" panose="02040503050406030204" pitchFamily="18" charset="0"/>
                                </a:rPr>
                                <m:t>𝜔</m:t>
                              </m:r>
                              <m:r>
                                <a:rPr lang="en-GB" sz="1900" i="1">
                                  <a:latin typeface="Cambria Math" panose="02040503050406030204" pitchFamily="18" charset="0"/>
                                </a:rPr>
                                <m:t>1</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 </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𝜔</m:t>
                              </m:r>
                            </m:e>
                            <m:sub>
                              <m:r>
                                <a:rPr lang="en-GB" sz="1900" i="1">
                                  <a:latin typeface="Cambria Math" panose="02040503050406030204" pitchFamily="18" charset="0"/>
                                </a:rPr>
                                <m:t>1</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𝑠</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r>
                                <a:rPr lang="en-GB" sz="1900" i="1">
                                  <a:latin typeface="Cambria Math" panose="02040503050406030204" pitchFamily="18" charset="0"/>
                                </a:rPr>
                                <m:t> </m:t>
                              </m:r>
                            </m:e>
                          </m:d>
                        </m:e>
                      </m:nary>
                      <m:r>
                        <a:rPr lang="en-GB"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GB" sz="1900" i="1">
                              <a:latin typeface="Cambria Math" panose="02040503050406030204" pitchFamily="18" charset="0"/>
                            </a:rPr>
                            <m:t>𝑓</m:t>
                          </m:r>
                          <m:r>
                            <a:rPr lang="en-GB"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GB" sz="1900" i="1">
                                  <a:latin typeface="Cambria Math" panose="02040503050406030204" pitchFamily="18" charset="0"/>
                                </a:rPr>
                                <m:t>𝜀</m:t>
                              </m:r>
                              <m:r>
                                <a:rPr lang="en-GB" sz="1900" i="1">
                                  <a:latin typeface="Cambria Math" panose="02040503050406030204" pitchFamily="18" charset="0"/>
                                </a:rPr>
                                <m:t>1</m:t>
                              </m:r>
                            </m:sub>
                          </m:sSub>
                        </m:sup>
                        <m:e>
                          <m:sSub>
                            <m:sSubPr>
                              <m:ctrlPr>
                                <a:rPr lang="en-GB" sz="1900" i="1">
                                  <a:latin typeface="Cambria Math" panose="02040503050406030204" pitchFamily="18" charset="0"/>
                                </a:rPr>
                              </m:ctrlPr>
                            </m:sSubPr>
                            <m:e>
                              <m:r>
                                <a:rPr lang="en-GB" sz="1900" i="1">
                                  <a:latin typeface="Cambria Math" panose="02040503050406030204" pitchFamily="18" charset="0"/>
                                </a:rPr>
                                <m:t>𝐿</m:t>
                              </m:r>
                            </m:e>
                            <m:sub>
                              <m:r>
                                <a:rPr lang="en-GB" sz="1900" i="1">
                                  <a:latin typeface="Cambria Math" panose="02040503050406030204" pitchFamily="18" charset="0"/>
                                </a:rPr>
                                <m:t>𝜀</m:t>
                              </m:r>
                              <m:r>
                                <a:rPr lang="en-GB" sz="1900" i="1">
                                  <a:latin typeface="Cambria Math" panose="02040503050406030204" pitchFamily="18" charset="0"/>
                                </a:rPr>
                                <m:t>1</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 </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𝜀</m:t>
                              </m:r>
                            </m:e>
                            <m:sub>
                              <m:r>
                                <a:rPr lang="en-GB" sz="1900" i="1">
                                  <a:latin typeface="Cambria Math" panose="02040503050406030204" pitchFamily="18" charset="0"/>
                                </a:rPr>
                                <m:t>1</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𝑠</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𝑡</m:t>
                                  </m:r>
                                </m:e>
                                <m:sub>
                                  <m:r>
                                    <a:rPr lang="en-GB" sz="1900" i="1">
                                      <a:latin typeface="Cambria Math" panose="02040503050406030204" pitchFamily="18" charset="0"/>
                                    </a:rPr>
                                    <m:t>𝑖</m:t>
                                  </m:r>
                                </m:sub>
                              </m:sSub>
                            </m:e>
                          </m:d>
                        </m:e>
                      </m:nary>
                      <m:r>
                        <a:rPr lang="en-US"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US" sz="1900" i="1">
                              <a:latin typeface="Cambria Math" panose="02040503050406030204" pitchFamily="18" charset="0"/>
                            </a:rPr>
                            <m:t>𝑓</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𝜂</m:t>
                              </m:r>
                              <m:r>
                                <a:rPr lang="en-US" sz="1900" i="1">
                                  <a:latin typeface="Cambria Math" panose="02040503050406030204" pitchFamily="18" charset="0"/>
                                </a:rPr>
                                <m:t>1</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𝐿</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𝑖</m:t>
                              </m:r>
                            </m:sub>
                          </m:sSub>
                          <m:r>
                            <a:rPr lang="en-US" sz="1900" i="1">
                              <a:latin typeface="Cambria Math" panose="02040503050406030204" pitchFamily="18" charset="0"/>
                            </a:rPr>
                            <m:t>,</m:t>
                          </m:r>
                          <m:r>
                            <a:rPr lang="en-US" sz="1900" i="1">
                              <a:latin typeface="Cambria Math" panose="02040503050406030204" pitchFamily="18" charset="0"/>
                            </a:rPr>
                            <m:t>𝑓</m:t>
                          </m:r>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US" sz="1900" i="1">
                                  <a:latin typeface="Cambria Math" panose="02040503050406030204" pitchFamily="18" charset="0"/>
                                </a:rPr>
                                <m:t>𝜂</m:t>
                              </m:r>
                            </m:e>
                            <m:sub>
                              <m:r>
                                <a:rPr lang="en-GB" sz="1900" i="1">
                                  <a:latin typeface="Cambria Math" panose="02040503050406030204" pitchFamily="18" charset="0"/>
                                </a:rPr>
                                <m:t>1</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𝑣</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e>
                          </m:d>
                        </m:e>
                      </m:nary>
                      <m:r>
                        <a:rPr lang="en-GB" sz="1900" i="1">
                          <a:latin typeface="Cambria Math" panose="02040503050406030204" pitchFamily="18" charset="0"/>
                        </a:rPr>
                        <m:t>+</m:t>
                      </m:r>
                      <m:nary>
                        <m:naryPr>
                          <m:chr m:val="∑"/>
                          <m:ctrlPr>
                            <a:rPr lang="en-GB" sz="1900" i="1">
                              <a:latin typeface="Cambria Math" panose="02040503050406030204" pitchFamily="18" charset="0"/>
                            </a:rPr>
                          </m:ctrlPr>
                        </m:naryPr>
                        <m:sub>
                          <m:r>
                            <a:rPr lang="en-US" sz="1900" i="1">
                              <a:latin typeface="Cambria Math" panose="02040503050406030204" pitchFamily="18" charset="0"/>
                            </a:rPr>
                            <m:t>𝑝</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𝑝</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𝛾</m:t>
                              </m:r>
                            </m:e>
                            <m:sub>
                              <m:r>
                                <a:rPr lang="en-US" sz="1900" i="1">
                                  <a:latin typeface="Cambria Math" panose="02040503050406030204" pitchFamily="18" charset="0"/>
                                </a:rPr>
                                <m:t>1</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𝑖</m:t>
                                  </m:r>
                                </m:sub>
                              </m:sSub>
                              <m:r>
                                <a:rPr lang="en-US" sz="1900" i="1">
                                  <a:latin typeface="Cambria Math" panose="02040503050406030204" pitchFamily="18" charset="0"/>
                                </a:rPr>
                                <m:t>, </m:t>
                              </m:r>
                              <m:sSub>
                                <m:sSubPr>
                                  <m:ctrlPr>
                                    <a:rPr lang="en-GB" sz="1900" i="1">
                                      <a:latin typeface="Cambria Math" panose="02040503050406030204" pitchFamily="18" charset="0"/>
                                    </a:rPr>
                                  </m:ctrlPr>
                                </m:sSubPr>
                                <m:e>
                                  <m:r>
                                    <a:rPr lang="en-US" sz="1900" i="1">
                                      <a:latin typeface="Cambria Math" panose="02040503050406030204" pitchFamily="18" charset="0"/>
                                    </a:rPr>
                                    <m:t>𝑡</m:t>
                                  </m:r>
                                </m:e>
                                <m:sub>
                                  <m:r>
                                    <a:rPr lang="en-US"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𝑝</m:t>
                              </m:r>
                            </m:e>
                          </m:d>
                          <m:r>
                            <a:rPr lang="en-US" sz="1900" i="1">
                              <a:latin typeface="Cambria Math" panose="02040503050406030204" pitchFamily="18" charset="0"/>
                            </a:rPr>
                            <m:t>𝑋</m:t>
                          </m:r>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US" sz="1900" i="1">
                                      <a:latin typeface="Cambria Math" panose="02040503050406030204" pitchFamily="18" charset="0"/>
                                    </a:rPr>
                                    <m:t>𝑡</m:t>
                                  </m:r>
                                </m:e>
                                <m:sub>
                                  <m:r>
                                    <a:rPr lang="en-US"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𝑝</m:t>
                              </m:r>
                            </m:e>
                          </m:d>
                          <m:r>
                            <a:rPr lang="en-US" sz="1900" i="1">
                              <a:latin typeface="Cambria Math" panose="02040503050406030204" pitchFamily="18" charset="0"/>
                            </a:rPr>
                            <m:t>+</m:t>
                          </m:r>
                          <m:nary>
                            <m:naryPr>
                              <m:chr m:val="∑"/>
                              <m:ctrlPr>
                                <a:rPr lang="en-GB" sz="1900" i="1">
                                  <a:latin typeface="Cambria Math" panose="02040503050406030204" pitchFamily="18" charset="0"/>
                                </a:rPr>
                              </m:ctrlPr>
                            </m:naryPr>
                            <m:sub>
                              <m:r>
                                <a:rPr lang="en-US" sz="1900" i="1">
                                  <a:latin typeface="Cambria Math" panose="02040503050406030204" pitchFamily="18" charset="0"/>
                                </a:rPr>
                                <m:t>𝑘</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US" sz="1900" i="1">
                                      <a:latin typeface="Cambria Math" panose="02040503050406030204" pitchFamily="18" charset="0"/>
                                    </a:rPr>
                                    <m:t>𝑘</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𝜆</m:t>
                                  </m:r>
                                </m:e>
                                <m:sub>
                                  <m:r>
                                    <a:rPr lang="en-US" sz="1900" i="1">
                                      <a:latin typeface="Cambria Math" panose="02040503050406030204" pitchFamily="18" charset="0"/>
                                    </a:rPr>
                                    <m:t>1</m:t>
                                  </m:r>
                                </m:sub>
                              </m:sSub>
                              <m:d>
                                <m:dPr>
                                  <m:ctrlPr>
                                    <a:rPr lang="en-GB" sz="1900" i="1">
                                      <a:latin typeface="Cambria Math" panose="02040503050406030204" pitchFamily="18" charset="0"/>
                                    </a:rPr>
                                  </m:ctrlPr>
                                </m:dPr>
                                <m:e>
                                  <m:r>
                                    <a:rPr lang="en-US" sz="1900" i="1">
                                      <a:latin typeface="Cambria Math" panose="02040503050406030204" pitchFamily="18" charset="0"/>
                                    </a:rPr>
                                    <m:t>𝑘</m:t>
                                  </m:r>
                                </m:e>
                              </m:d>
                            </m:e>
                          </m:nary>
                          <m:r>
                            <a:rPr lang="en-US" sz="1900" i="1">
                              <a:latin typeface="Cambria Math" panose="02040503050406030204" pitchFamily="18" charset="0"/>
                            </a:rPr>
                            <m:t>𝑄</m:t>
                          </m:r>
                          <m:d>
                            <m:dPr>
                              <m:ctrlPr>
                                <a:rPr lang="en-GB" sz="1900" i="1">
                                  <a:latin typeface="Cambria Math" panose="02040503050406030204" pitchFamily="18" charset="0"/>
                                </a:rPr>
                              </m:ctrlPr>
                            </m:dPr>
                            <m:e>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𝑘</m:t>
                              </m:r>
                            </m:e>
                          </m:d>
                        </m:e>
                      </m:nary>
                    </m:oMath>
                  </m:oMathPara>
                </a14:m>
                <a:endParaRPr lang="en-GB" sz="1900" dirty="0"/>
              </a:p>
              <a:p>
                <a:pPr marL="0" indent="0">
                  <a:buNone/>
                </a:pPr>
                <a:endParaRPr lang="en-US" sz="1900" dirty="0"/>
              </a:p>
              <a:p>
                <a:pPr marL="0" indent="0">
                  <a:buNone/>
                </a:pPr>
                <a14:m>
                  <m:oMathPara xmlns:m="http://schemas.openxmlformats.org/officeDocument/2006/math">
                    <m:oMathParaPr>
                      <m:jc m:val="centerGroup"/>
                    </m:oMathParaPr>
                    <m:oMath xmlns:m="http://schemas.openxmlformats.org/officeDocument/2006/math">
                      <m:sSub>
                        <m:sSubPr>
                          <m:ctrlPr>
                            <a:rPr lang="en-GB" sz="1900" i="1">
                              <a:latin typeface="Cambria Math" panose="02040503050406030204" pitchFamily="18" charset="0"/>
                            </a:rPr>
                          </m:ctrlPr>
                        </m:sSubPr>
                        <m:e>
                          <m:r>
                            <a:rPr lang="en-GB" sz="1900" i="1">
                              <a:latin typeface="Cambria Math" panose="02040503050406030204" pitchFamily="18" charset="0"/>
                            </a:rPr>
                            <m:t>𝑝</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r>
                            <a:rPr lang="en-GB" sz="1900" i="1">
                              <a:latin typeface="Cambria Math" panose="02040503050406030204" pitchFamily="18" charset="0"/>
                            </a:rPr>
                            <m:t>𝑖</m:t>
                          </m:r>
                        </m:e>
                      </m:d>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𝛽</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𝑡</m:t>
                              </m:r>
                            </m:e>
                            <m:sub>
                              <m:r>
                                <a:rPr lang="en-GB" sz="1900" i="1">
                                  <a:latin typeface="Cambria Math" panose="02040503050406030204" pitchFamily="18" charset="0"/>
                                </a:rPr>
                                <m:t>𝑖</m:t>
                              </m:r>
                            </m:sub>
                          </m:sSub>
                        </m:e>
                      </m:d>
                      <m:r>
                        <a:rPr lang="en-GB"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GB" sz="1900" i="1">
                              <a:latin typeface="Cambria Math" panose="02040503050406030204" pitchFamily="18" charset="0"/>
                            </a:rPr>
                            <m:t>𝑓</m:t>
                          </m:r>
                          <m:r>
                            <a:rPr lang="en-GB"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GB" sz="1900" i="1">
                                  <a:latin typeface="Cambria Math" panose="02040503050406030204" pitchFamily="18" charset="0"/>
                                </a:rPr>
                                <m:t>𝜔</m:t>
                              </m:r>
                              <m:r>
                                <a:rPr lang="en-GB" sz="1900" i="1">
                                  <a:latin typeface="Cambria Math" panose="02040503050406030204" pitchFamily="18" charset="0"/>
                                </a:rPr>
                                <m:t>2</m:t>
                              </m:r>
                            </m:sub>
                          </m:sSub>
                        </m:sup>
                        <m:e>
                          <m:sSub>
                            <m:sSubPr>
                              <m:ctrlPr>
                                <a:rPr lang="en-GB" sz="1900" i="1">
                                  <a:latin typeface="Cambria Math" panose="02040503050406030204" pitchFamily="18" charset="0"/>
                                </a:rPr>
                              </m:ctrlPr>
                            </m:sSubPr>
                            <m:e>
                              <m:r>
                                <a:rPr lang="en-GB" sz="1900" i="1">
                                  <a:latin typeface="Cambria Math" panose="02040503050406030204" pitchFamily="18" charset="0"/>
                                </a:rPr>
                                <m:t>𝐿</m:t>
                              </m:r>
                            </m:e>
                            <m:sub>
                              <m:r>
                                <a:rPr lang="en-GB" sz="1900" i="1">
                                  <a:latin typeface="Cambria Math" panose="02040503050406030204" pitchFamily="18" charset="0"/>
                                </a:rPr>
                                <m:t>𝜔</m:t>
                              </m:r>
                              <m:r>
                                <a:rPr lang="en-GB" sz="1900" i="1">
                                  <a:latin typeface="Cambria Math" panose="02040503050406030204" pitchFamily="18" charset="0"/>
                                </a:rPr>
                                <m:t>2</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 </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𝜔</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𝑠</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r>
                                <a:rPr lang="en-GB" sz="1900" i="1">
                                  <a:latin typeface="Cambria Math" panose="02040503050406030204" pitchFamily="18" charset="0"/>
                                </a:rPr>
                                <m:t> </m:t>
                              </m:r>
                            </m:e>
                          </m:d>
                        </m:e>
                      </m:nary>
                      <m:r>
                        <a:rPr lang="en-GB"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GB" sz="1900" i="1">
                              <a:latin typeface="Cambria Math" panose="02040503050406030204" pitchFamily="18" charset="0"/>
                            </a:rPr>
                            <m:t>𝑓</m:t>
                          </m:r>
                          <m:r>
                            <a:rPr lang="en-GB"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GB" sz="1900" i="1">
                                  <a:latin typeface="Cambria Math" panose="02040503050406030204" pitchFamily="18" charset="0"/>
                                </a:rPr>
                                <m:t>𝜀</m:t>
                              </m:r>
                              <m:r>
                                <a:rPr lang="en-GB" sz="1900" i="1">
                                  <a:latin typeface="Cambria Math" panose="02040503050406030204" pitchFamily="18" charset="0"/>
                                </a:rPr>
                                <m:t>2</m:t>
                              </m:r>
                            </m:sub>
                          </m:sSub>
                        </m:sup>
                        <m:e>
                          <m:sSub>
                            <m:sSubPr>
                              <m:ctrlPr>
                                <a:rPr lang="en-GB" sz="1900" i="1">
                                  <a:latin typeface="Cambria Math" panose="02040503050406030204" pitchFamily="18" charset="0"/>
                                </a:rPr>
                              </m:ctrlPr>
                            </m:sSubPr>
                            <m:e>
                              <m:r>
                                <a:rPr lang="en-GB" sz="1900" i="1">
                                  <a:latin typeface="Cambria Math" panose="02040503050406030204" pitchFamily="18" charset="0"/>
                                </a:rPr>
                                <m:t>𝐿</m:t>
                              </m:r>
                            </m:e>
                            <m:sub>
                              <m:r>
                                <a:rPr lang="en-GB" sz="1900" i="1">
                                  <a:latin typeface="Cambria Math" panose="02040503050406030204" pitchFamily="18" charset="0"/>
                                </a:rPr>
                                <m:t>𝜀</m:t>
                              </m:r>
                              <m:r>
                                <a:rPr lang="en-GB" sz="1900" i="1">
                                  <a:latin typeface="Cambria Math" panose="02040503050406030204" pitchFamily="18" charset="0"/>
                                </a:rPr>
                                <m:t>2</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GB" sz="1900" i="1">
                              <a:latin typeface="Cambria Math" panose="02040503050406030204" pitchFamily="18" charset="0"/>
                            </a:rPr>
                            <m:t>, </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𝜀</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𝑠</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𝑡</m:t>
                                  </m:r>
                                </m:e>
                                <m:sub>
                                  <m:r>
                                    <a:rPr lang="en-GB" sz="1900" i="1">
                                      <a:latin typeface="Cambria Math" panose="02040503050406030204" pitchFamily="18" charset="0"/>
                                    </a:rPr>
                                    <m:t>𝑖</m:t>
                                  </m:r>
                                </m:sub>
                              </m:sSub>
                            </m:e>
                          </m:d>
                        </m:e>
                      </m:nary>
                      <m:r>
                        <a:rPr lang="en-US" sz="1900" i="1">
                          <a:latin typeface="Cambria Math" panose="02040503050406030204" pitchFamily="18" charset="0"/>
                        </a:rPr>
                        <m:t>+</m:t>
                      </m:r>
                      <m:nary>
                        <m:naryPr>
                          <m:chr m:val="∑"/>
                          <m:limLoc m:val="undOvr"/>
                          <m:ctrlPr>
                            <a:rPr lang="en-GB" sz="1900" i="1">
                              <a:latin typeface="Cambria Math" panose="02040503050406030204" pitchFamily="18" charset="0"/>
                            </a:rPr>
                          </m:ctrlPr>
                        </m:naryPr>
                        <m:sub>
                          <m:r>
                            <a:rPr lang="en-US" sz="1900" i="1">
                              <a:latin typeface="Cambria Math" panose="02040503050406030204" pitchFamily="18" charset="0"/>
                            </a:rPr>
                            <m:t>𝑓</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𝛿</m:t>
                              </m:r>
                              <m:r>
                                <a:rPr lang="en-US" sz="1900" i="1">
                                  <a:latin typeface="Cambria Math" panose="02040503050406030204" pitchFamily="18" charset="0"/>
                                </a:rPr>
                                <m:t>2</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𝐿</m:t>
                              </m:r>
                            </m:e>
                            <m:sub>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𝑐</m:t>
                              </m:r>
                            </m:e>
                            <m:sub>
                              <m:r>
                                <a:rPr lang="en-GB" sz="1900" i="1">
                                  <a:latin typeface="Cambria Math" panose="02040503050406030204" pitchFamily="18" charset="0"/>
                                </a:rPr>
                                <m:t>𝑖</m:t>
                              </m:r>
                            </m:sub>
                          </m:sSub>
                          <m:r>
                            <a:rPr lang="en-US" sz="1900" i="1">
                              <a:latin typeface="Cambria Math" panose="02040503050406030204" pitchFamily="18" charset="0"/>
                            </a:rPr>
                            <m:t>,</m:t>
                          </m:r>
                          <m:r>
                            <a:rPr lang="en-US" sz="1900" i="1">
                              <a:latin typeface="Cambria Math" panose="02040503050406030204" pitchFamily="18" charset="0"/>
                            </a:rPr>
                            <m:t>𝑓</m:t>
                          </m:r>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US" sz="1900" i="1">
                                  <a:latin typeface="Cambria Math" panose="02040503050406030204" pitchFamily="18" charset="0"/>
                                </a:rPr>
                                <m:t>𝜂</m:t>
                              </m:r>
                            </m:e>
                            <m:sub>
                              <m:r>
                                <a:rPr lang="en-GB" sz="1900" i="1">
                                  <a:latin typeface="Cambria Math" panose="02040503050406030204" pitchFamily="18" charset="0"/>
                                </a:rPr>
                                <m:t>2</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GB" sz="1900" i="1">
                                      <a:latin typeface="Cambria Math" panose="02040503050406030204" pitchFamily="18" charset="0"/>
                                    </a:rPr>
                                    <m:t>𝑣</m:t>
                                  </m:r>
                                </m:e>
                                <m:sub>
                                  <m:r>
                                    <a:rPr lang="en-GB"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𝑓</m:t>
                              </m:r>
                            </m:e>
                          </m:d>
                        </m:e>
                      </m:nary>
                      <m:r>
                        <a:rPr lang="en-GB" sz="1900" i="1">
                          <a:latin typeface="Cambria Math" panose="02040503050406030204" pitchFamily="18" charset="0"/>
                        </a:rPr>
                        <m:t>+</m:t>
                      </m:r>
                      <m:nary>
                        <m:naryPr>
                          <m:chr m:val="∑"/>
                          <m:ctrlPr>
                            <a:rPr lang="en-GB" sz="1900" i="1">
                              <a:latin typeface="Cambria Math" panose="02040503050406030204" pitchFamily="18" charset="0"/>
                            </a:rPr>
                          </m:ctrlPr>
                        </m:naryPr>
                        <m:sub>
                          <m:r>
                            <a:rPr lang="en-US" sz="1900" i="1">
                              <a:latin typeface="Cambria Math" panose="02040503050406030204" pitchFamily="18" charset="0"/>
                            </a:rPr>
                            <m:t>𝑝</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𝑝</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𝛾</m:t>
                              </m:r>
                            </m:e>
                            <m:sub>
                              <m:r>
                                <a:rPr lang="en-US" sz="1900" i="1">
                                  <a:latin typeface="Cambria Math" panose="02040503050406030204" pitchFamily="18" charset="0"/>
                                </a:rPr>
                                <m:t>2</m:t>
                              </m:r>
                            </m:sub>
                          </m:sSub>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𝑖</m:t>
                                  </m:r>
                                </m:sub>
                              </m:sSub>
                              <m:r>
                                <a:rPr lang="en-US" sz="1900" i="1">
                                  <a:latin typeface="Cambria Math" panose="02040503050406030204" pitchFamily="18" charset="0"/>
                                </a:rPr>
                                <m:t>, </m:t>
                              </m:r>
                              <m:sSub>
                                <m:sSubPr>
                                  <m:ctrlPr>
                                    <a:rPr lang="en-GB" sz="1900" i="1">
                                      <a:latin typeface="Cambria Math" panose="02040503050406030204" pitchFamily="18" charset="0"/>
                                    </a:rPr>
                                  </m:ctrlPr>
                                </m:sSubPr>
                                <m:e>
                                  <m:r>
                                    <a:rPr lang="en-US" sz="1900" i="1">
                                      <a:latin typeface="Cambria Math" panose="02040503050406030204" pitchFamily="18" charset="0"/>
                                    </a:rPr>
                                    <m:t>𝑡</m:t>
                                  </m:r>
                                </m:e>
                                <m:sub>
                                  <m:r>
                                    <a:rPr lang="en-US"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𝑝</m:t>
                              </m:r>
                            </m:e>
                          </m:d>
                          <m:r>
                            <a:rPr lang="en-US" sz="1900" i="1">
                              <a:latin typeface="Cambria Math" panose="02040503050406030204" pitchFamily="18" charset="0"/>
                            </a:rPr>
                            <m:t>𝑋</m:t>
                          </m:r>
                          <m:d>
                            <m:dPr>
                              <m:ctrlPr>
                                <a:rPr lang="en-GB" sz="1900" i="1">
                                  <a:latin typeface="Cambria Math" panose="02040503050406030204" pitchFamily="18" charset="0"/>
                                </a:rPr>
                              </m:ctrlPr>
                            </m:dPr>
                            <m:e>
                              <m:sSub>
                                <m:sSubPr>
                                  <m:ctrlPr>
                                    <a:rPr lang="en-GB"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GB" sz="1900" i="1">
                                      <a:latin typeface="Cambria Math" panose="02040503050406030204" pitchFamily="18" charset="0"/>
                                    </a:rPr>
                                  </m:ctrlPr>
                                </m:sSubPr>
                                <m:e>
                                  <m:r>
                                    <a:rPr lang="en-US" sz="1900" i="1">
                                      <a:latin typeface="Cambria Math" panose="02040503050406030204" pitchFamily="18" charset="0"/>
                                    </a:rPr>
                                    <m:t>𝑡</m:t>
                                  </m:r>
                                </m:e>
                                <m:sub>
                                  <m:r>
                                    <a:rPr lang="en-US" sz="1900" i="1">
                                      <a:latin typeface="Cambria Math" panose="02040503050406030204" pitchFamily="18" charset="0"/>
                                    </a:rPr>
                                    <m:t>𝑖</m:t>
                                  </m:r>
                                </m:sub>
                              </m:sSub>
                              <m:r>
                                <a:rPr lang="en-GB" sz="1900" i="1">
                                  <a:latin typeface="Cambria Math" panose="02040503050406030204" pitchFamily="18" charset="0"/>
                                </a:rPr>
                                <m:t>,</m:t>
                              </m:r>
                              <m:r>
                                <a:rPr lang="en-GB" sz="1900" i="1">
                                  <a:latin typeface="Cambria Math" panose="02040503050406030204" pitchFamily="18" charset="0"/>
                                </a:rPr>
                                <m:t>𝑝</m:t>
                              </m:r>
                            </m:e>
                          </m:d>
                        </m:e>
                      </m:nary>
                      <m:r>
                        <a:rPr lang="en-US" sz="1900" i="1">
                          <a:latin typeface="Cambria Math" panose="02040503050406030204" pitchFamily="18" charset="0"/>
                        </a:rPr>
                        <m:t>+</m:t>
                      </m:r>
                      <m:nary>
                        <m:naryPr>
                          <m:chr m:val="∑"/>
                          <m:ctrlPr>
                            <a:rPr lang="en-GB" sz="1900" i="1">
                              <a:latin typeface="Cambria Math" panose="02040503050406030204" pitchFamily="18" charset="0"/>
                            </a:rPr>
                          </m:ctrlPr>
                        </m:naryPr>
                        <m:sub>
                          <m:r>
                            <a:rPr lang="en-US" sz="1900" i="1">
                              <a:latin typeface="Cambria Math" panose="02040503050406030204" pitchFamily="18" charset="0"/>
                            </a:rPr>
                            <m:t>𝑘</m:t>
                          </m:r>
                          <m:r>
                            <a:rPr lang="en-US" sz="1900" i="1">
                              <a:latin typeface="Cambria Math" panose="02040503050406030204" pitchFamily="18" charset="0"/>
                            </a:rPr>
                            <m:t>=1</m:t>
                          </m:r>
                        </m:sub>
                        <m:sup>
                          <m:sSub>
                            <m:sSubPr>
                              <m:ctrlPr>
                                <a:rPr lang="en-GB" sz="1900" i="1">
                                  <a:latin typeface="Cambria Math" panose="02040503050406030204" pitchFamily="18" charset="0"/>
                                </a:rPr>
                              </m:ctrlPr>
                            </m:sSubPr>
                            <m:e>
                              <m:r>
                                <a:rPr lang="en-GB" sz="1900" i="1">
                                  <a:latin typeface="Cambria Math" panose="02040503050406030204" pitchFamily="18" charset="0"/>
                                </a:rPr>
                                <m:t>𝑛</m:t>
                              </m:r>
                            </m:e>
                            <m:sub>
                              <m:r>
                                <a:rPr lang="en-US" sz="1900" i="1">
                                  <a:latin typeface="Cambria Math" panose="02040503050406030204" pitchFamily="18" charset="0"/>
                                </a:rPr>
                                <m:t>𝑘</m:t>
                              </m:r>
                            </m:sub>
                          </m:sSub>
                        </m:sup>
                        <m:e>
                          <m:sSub>
                            <m:sSubPr>
                              <m:ctrlPr>
                                <a:rPr lang="en-GB" sz="1900" i="1">
                                  <a:latin typeface="Cambria Math" panose="02040503050406030204" pitchFamily="18" charset="0"/>
                                </a:rPr>
                              </m:ctrlPr>
                            </m:sSubPr>
                            <m:e>
                              <m:r>
                                <a:rPr lang="en-US" sz="1900" i="1">
                                  <a:latin typeface="Cambria Math" panose="02040503050406030204" pitchFamily="18" charset="0"/>
                                </a:rPr>
                                <m:t>𝜆</m:t>
                              </m:r>
                            </m:e>
                            <m:sub>
                              <m:r>
                                <a:rPr lang="en-US" sz="1900" i="1">
                                  <a:latin typeface="Cambria Math" panose="02040503050406030204" pitchFamily="18" charset="0"/>
                                </a:rPr>
                                <m:t>2</m:t>
                              </m:r>
                            </m:sub>
                          </m:sSub>
                          <m:d>
                            <m:dPr>
                              <m:ctrlPr>
                                <a:rPr lang="en-GB" sz="1900" i="1">
                                  <a:latin typeface="Cambria Math" panose="02040503050406030204" pitchFamily="18" charset="0"/>
                                </a:rPr>
                              </m:ctrlPr>
                            </m:dPr>
                            <m:e>
                              <m:r>
                                <a:rPr lang="en-US" sz="1900" i="1">
                                  <a:latin typeface="Cambria Math" panose="02040503050406030204" pitchFamily="18" charset="0"/>
                                </a:rPr>
                                <m:t>𝑘</m:t>
                              </m:r>
                            </m:e>
                          </m:d>
                        </m:e>
                      </m:nary>
                      <m:r>
                        <a:rPr lang="en-US" sz="1900" i="1">
                          <a:latin typeface="Cambria Math" panose="02040503050406030204" pitchFamily="18" charset="0"/>
                        </a:rPr>
                        <m:t>𝑄</m:t>
                      </m:r>
                      <m:d>
                        <m:dPr>
                          <m:ctrlPr>
                            <a:rPr lang="en-GB" sz="1900" i="1">
                              <a:latin typeface="Cambria Math" panose="02040503050406030204" pitchFamily="18" charset="0"/>
                            </a:rPr>
                          </m:ctrlPr>
                        </m:dPr>
                        <m:e>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𝑘</m:t>
                          </m:r>
                        </m:e>
                      </m:d>
                    </m:oMath>
                  </m:oMathPara>
                </a14:m>
                <a:endParaRPr lang="en-GB" sz="1900" dirty="0"/>
              </a:p>
              <a:p>
                <a:pPr marL="0" indent="0">
                  <a:buNone/>
                </a:pPr>
                <a:endParaRPr lang="en-US" sz="1900" dirty="0"/>
              </a:p>
            </p:txBody>
          </p:sp>
        </mc:Choice>
        <mc:Fallback>
          <p:sp>
            <p:nvSpPr>
              <p:cNvPr id="5" name="Content Placeholder 2"/>
              <p:cNvSpPr>
                <a:spLocks noGrp="1" noRot="1" noChangeAspect="1" noMove="1" noResize="1" noEditPoints="1" noAdjustHandles="1" noChangeArrowheads="1" noChangeShapeType="1" noTextEdit="1"/>
              </p:cNvSpPr>
              <p:nvPr>
                <p:ph idx="4294967295"/>
              </p:nvPr>
            </p:nvSpPr>
            <p:spPr>
              <a:xfrm>
                <a:off x="0" y="914400"/>
                <a:ext cx="8686800" cy="5715000"/>
              </a:xfrm>
              <a:blipFill>
                <a:blip r:embed="rId3"/>
                <a:stretch>
                  <a:fillRect l="-912" t="-1812"/>
                </a:stretch>
              </a:blipFill>
            </p:spPr>
            <p:txBody>
              <a:bodyPr/>
              <a:lstStyle/>
              <a:p>
                <a:r>
                  <a:rPr lang="en-US">
                    <a:noFill/>
                  </a:rPr>
                  <a:t> </a:t>
                </a:r>
              </a:p>
            </p:txBody>
          </p:sp>
        </mc:Fallback>
      </mc:AlternateContent>
      <p:sp>
        <p:nvSpPr>
          <p:cNvPr id="4" name="TextBox 3"/>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p:spTree>
    <p:extLst>
      <p:ext uri="{BB962C8B-B14F-4D97-AF65-F5344CB8AC3E}">
        <p14:creationId xmlns:p14="http://schemas.microsoft.com/office/powerpoint/2010/main" val="223100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13</a:t>
            </a:fld>
            <a:endParaRPr lang="en-US" dirty="0"/>
          </a:p>
        </p:txBody>
      </p:sp>
      <mc:AlternateContent xmlns:mc="http://schemas.openxmlformats.org/markup-compatibility/2006">
        <mc:Choice xmlns:a14="http://schemas.microsoft.com/office/drawing/2010/main" Requires="a14">
          <p:sp>
            <p:nvSpPr>
              <p:cNvPr id="5" name="Content Placeholder 2"/>
              <p:cNvSpPr>
                <a:spLocks noGrp="1"/>
              </p:cNvSpPr>
              <p:nvPr>
                <p:ph idx="4294967295"/>
              </p:nvPr>
            </p:nvSpPr>
            <p:spPr>
              <a:xfrm>
                <a:off x="0" y="914400"/>
                <a:ext cx="8686800" cy="5715000"/>
              </a:xfrm>
            </p:spPr>
            <p:txBody>
              <a:bodyPr>
                <a:normAutofit/>
              </a:bodyPr>
              <a:lstStyle/>
              <a:p>
                <a:pPr marL="0" indent="0">
                  <a:buNone/>
                </a:pPr>
                <a:r>
                  <a:rPr lang="en-US" sz="1900" dirty="0"/>
                  <a:t>Predict densities</a:t>
                </a:r>
              </a:p>
              <a:p>
                <a:pPr marL="0" indent="0">
                  <a:buNone/>
                </a:pPr>
                <a14:m>
                  <m:oMathPara xmlns:m="http://schemas.openxmlformats.org/officeDocument/2006/math">
                    <m:oMathParaPr>
                      <m:jc m:val="centerGroup"/>
                    </m:oMathParaPr>
                    <m:oMath xmlns:m="http://schemas.openxmlformats.org/officeDocument/2006/math">
                      <m:r>
                        <a:rPr lang="en-US" sz="1900" i="1" smtClean="0">
                          <a:latin typeface="Cambria Math" panose="02040503050406030204" pitchFamily="18" charset="0"/>
                        </a:rPr>
                        <m:t>𝑑</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𝑠</m:t>
                          </m:r>
                          <m:r>
                            <a:rPr lang="en-US" sz="1900" b="0" i="1" smtClean="0">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r>
                            <a:rPr lang="en-US" sz="1900" b="0" i="1" smtClean="0">
                              <a:latin typeface="Cambria Math" panose="02040503050406030204" pitchFamily="18" charset="0"/>
                            </a:rPr>
                            <m:t>𝑡</m:t>
                          </m:r>
                        </m:e>
                      </m:d>
                      <m:r>
                        <a:rPr lang="en-US" sz="1900" b="0" i="1" smtClean="0">
                          <a:latin typeface="Cambria Math" panose="02040503050406030204" pitchFamily="18" charset="0"/>
                        </a:rPr>
                        <m:t>=</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𝑟</m:t>
                          </m:r>
                        </m:e>
                        <m:sub>
                          <m:r>
                            <a:rPr lang="en-US" sz="1900" b="0" i="1" smtClean="0">
                              <a:latin typeface="Cambria Math" panose="02040503050406030204" pitchFamily="18" charset="0"/>
                            </a:rPr>
                            <m:t>1</m:t>
                          </m:r>
                        </m:sub>
                      </m:sSub>
                      <m:d>
                        <m:dPr>
                          <m:ctrlPr>
                            <a:rPr lang="en-US" sz="1900" i="1">
                              <a:latin typeface="Cambria Math" panose="02040503050406030204" pitchFamily="18" charset="0"/>
                            </a:rPr>
                          </m:ctrlPr>
                        </m:dPr>
                        <m:e>
                          <m:r>
                            <a:rPr lang="en-US" sz="1900" i="1">
                              <a:latin typeface="Cambria Math" panose="02040503050406030204" pitchFamily="18" charset="0"/>
                            </a:rPr>
                            <m:t>𝑠</m:t>
                          </m:r>
                          <m:r>
                            <a:rPr lang="en-US" sz="1900" i="1">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r>
                            <a:rPr lang="en-US" sz="1900" i="1">
                              <a:latin typeface="Cambria Math" panose="02040503050406030204" pitchFamily="18" charset="0"/>
                            </a:rPr>
                            <m:t>𝑡</m:t>
                          </m:r>
                        </m:e>
                      </m:d>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𝑟</m:t>
                          </m:r>
                        </m:e>
                        <m:sub>
                          <m:r>
                            <a:rPr lang="en-US" sz="1900" b="0" i="1" smtClean="0">
                              <a:latin typeface="Cambria Math" panose="02040503050406030204" pitchFamily="18" charset="0"/>
                            </a:rPr>
                            <m:t>2</m:t>
                          </m:r>
                        </m:sub>
                      </m:sSub>
                      <m:r>
                        <a:rPr lang="en-US" sz="1900" b="0" i="1" smtClean="0">
                          <a:latin typeface="Cambria Math" panose="02040503050406030204" pitchFamily="18" charset="0"/>
                        </a:rPr>
                        <m:t>(</m:t>
                      </m:r>
                      <m:r>
                        <a:rPr lang="en-US" sz="1900" b="0" i="1" smtClean="0">
                          <a:latin typeface="Cambria Math" panose="02040503050406030204" pitchFamily="18" charset="0"/>
                        </a:rPr>
                        <m:t>𝑠</m:t>
                      </m:r>
                      <m:r>
                        <a:rPr lang="en-US" sz="1900" b="0" i="1" smtClean="0">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r>
                        <a:rPr lang="en-US" sz="1900" b="0" i="1" smtClean="0">
                          <a:latin typeface="Cambria Math" panose="02040503050406030204" pitchFamily="18" charset="0"/>
                        </a:rPr>
                        <m:t>𝑡</m:t>
                      </m:r>
                      <m:r>
                        <a:rPr lang="en-US" sz="1900" b="0" i="1" smtClean="0">
                          <a:latin typeface="Cambria Math" panose="02040503050406030204" pitchFamily="18" charset="0"/>
                        </a:rPr>
                        <m:t>)</m:t>
                      </m:r>
                    </m:oMath>
                  </m:oMathPara>
                </a14:m>
                <a:endParaRPr lang="en-US" sz="1900" dirty="0"/>
              </a:p>
              <a:p>
                <a:pPr marL="0" indent="0">
                  <a:buNone/>
                </a:pPr>
                <a:endParaRPr lang="en-US" sz="1900" dirty="0"/>
              </a:p>
              <a:p>
                <a:pPr marL="0" indent="0">
                  <a:buNone/>
                </a:pPr>
                <a:r>
                  <a:rPr lang="en-US" sz="1900" dirty="0"/>
                  <a:t>… Where assuming it’s a conventional delta-model</a:t>
                </a:r>
              </a:p>
              <a:p>
                <a:pPr marL="0" indent="0">
                  <a:buNone/>
                </a:pPr>
                <a:endParaRPr lang="en-US" sz="1900" dirty="0"/>
              </a:p>
              <a:p>
                <a:pPr marL="0" indent="0">
                  <a:buNone/>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GB" sz="1600" i="1" smtClean="0">
                          <a:latin typeface="Cambria Math" panose="02040503050406030204" pitchFamily="18" charset="0"/>
                        </a:rPr>
                        <m:t>=</m:t>
                      </m:r>
                      <m:func>
                        <m:funcPr>
                          <m:ctrlPr>
                            <a:rPr lang="en-US" sz="1600" i="1" smtClean="0">
                              <a:latin typeface="Cambria Math" panose="02040503050406030204" pitchFamily="18" charset="0"/>
                            </a:rPr>
                          </m:ctrlPr>
                        </m:funcPr>
                        <m:fName>
                          <m:r>
                            <a:rPr lang="en-US" sz="1600" b="0" i="1" smtClean="0">
                              <a:latin typeface="Cambria Math" panose="02040503050406030204" pitchFamily="18" charset="0"/>
                            </a:rPr>
                            <m:t>𝑙𝑜𝑔𝑖</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sSup>
                          <m:r>
                            <a:rPr lang="en-US" sz="1600" b="0" i="1" smtClean="0">
                              <a:latin typeface="Cambria Math" panose="02040503050406030204" pitchFamily="18" charset="0"/>
                            </a:rPr>
                            <m:t>−1</m:t>
                          </m:r>
                        </m:fName>
                        <m:e>
                          <m:d>
                            <m:dPr>
                              <m:ctrlPr>
                                <a:rPr lang="en-US"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𝛽</m:t>
                                  </m:r>
                                </m:e>
                                <m:sub>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𝑡</m:t>
                                  </m:r>
                                </m:e>
                              </m:d>
                              <m:r>
                                <a:rPr lang="en-GB" sz="1600" i="1">
                                  <a:latin typeface="Cambria Math" panose="02040503050406030204" pitchFamily="18" charset="0"/>
                                </a:rPr>
                                <m:t>+</m:t>
                              </m:r>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𝑓</m:t>
                                  </m:r>
                                  <m:r>
                                    <a:rPr lang="en-GB" sz="1600" i="1">
                                      <a:latin typeface="Cambria Math" panose="02040503050406030204" pitchFamily="18" charset="0"/>
                                    </a:rPr>
                                    <m:t>=1</m:t>
                                  </m:r>
                                </m:sub>
                                <m:sup>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𝜔</m:t>
                                      </m:r>
                                      <m:r>
                                        <a:rPr lang="en-US" sz="1600" b="0" i="1" smtClean="0">
                                          <a:latin typeface="Cambria Math" panose="02040503050406030204" pitchFamily="18" charset="0"/>
                                        </a:rPr>
                                        <m:t>1</m:t>
                                      </m:r>
                                    </m:sub>
                                  </m:sSub>
                                </m:sup>
                                <m:e>
                                  <m:sSub>
                                    <m:sSubPr>
                                      <m:ctrlPr>
                                        <a:rPr lang="en-GB" sz="1600" i="1">
                                          <a:latin typeface="Cambria Math" panose="02040503050406030204" pitchFamily="18" charset="0"/>
                                        </a:rPr>
                                      </m:ctrlPr>
                                    </m:sSubPr>
                                    <m:e>
                                      <m:r>
                                        <a:rPr lang="en-GB" sz="1600" i="1">
                                          <a:latin typeface="Cambria Math" panose="02040503050406030204" pitchFamily="18" charset="0"/>
                                        </a:rPr>
                                        <m:t>𝐿</m:t>
                                      </m:r>
                                    </m:e>
                                    <m:sub>
                                      <m:r>
                                        <a:rPr lang="en-GB" sz="1600" i="1">
                                          <a:latin typeface="Cambria Math" panose="02040503050406030204" pitchFamily="18" charset="0"/>
                                        </a:rPr>
                                        <m:t>𝜔</m:t>
                                      </m:r>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𝑐</m:t>
                                      </m:r>
                                      <m:r>
                                        <a:rPr lang="en-GB" sz="1600" i="1">
                                          <a:latin typeface="Cambria Math" panose="02040503050406030204" pitchFamily="18" charset="0"/>
                                        </a:rPr>
                                        <m:t>, </m:t>
                                      </m:r>
                                      <m:r>
                                        <a:rPr lang="en-GB" sz="1600" i="1">
                                          <a:latin typeface="Cambria Math" panose="02040503050406030204" pitchFamily="18" charset="0"/>
                                        </a:rPr>
                                        <m:t>𝑓</m:t>
                                      </m:r>
                                    </m:e>
                                  </m:d>
                                  <m:sSub>
                                    <m:sSubPr>
                                      <m:ctrlPr>
                                        <a:rPr lang="en-GB" sz="1600" i="1">
                                          <a:latin typeface="Cambria Math" panose="02040503050406030204" pitchFamily="18" charset="0"/>
                                        </a:rPr>
                                      </m:ctrlPr>
                                    </m:sSubPr>
                                    <m:e>
                                      <m:r>
                                        <a:rPr lang="en-GB" sz="1600" i="1">
                                          <a:latin typeface="Cambria Math" panose="02040503050406030204" pitchFamily="18" charset="0"/>
                                        </a:rPr>
                                        <m:t>𝜔</m:t>
                                      </m:r>
                                    </m:e>
                                    <m:sub>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𝑠</m:t>
                                      </m:r>
                                      <m:r>
                                        <a:rPr lang="en-GB" sz="1600" i="1">
                                          <a:latin typeface="Cambria Math" panose="02040503050406030204" pitchFamily="18" charset="0"/>
                                        </a:rPr>
                                        <m:t>,</m:t>
                                      </m:r>
                                      <m:r>
                                        <a:rPr lang="en-GB" sz="1600" i="1">
                                          <a:latin typeface="Cambria Math" panose="02040503050406030204" pitchFamily="18" charset="0"/>
                                        </a:rPr>
                                        <m:t>𝑓</m:t>
                                      </m:r>
                                      <m:r>
                                        <a:rPr lang="en-GB" sz="1600" i="1">
                                          <a:latin typeface="Cambria Math" panose="02040503050406030204" pitchFamily="18" charset="0"/>
                                        </a:rPr>
                                        <m:t> </m:t>
                                      </m:r>
                                    </m:e>
                                  </m:d>
                                </m:e>
                              </m:nary>
                              <m:r>
                                <a:rPr lang="en-GB" sz="1600" i="1">
                                  <a:latin typeface="Cambria Math" panose="02040503050406030204" pitchFamily="18" charset="0"/>
                                </a:rPr>
                                <m:t>+</m:t>
                              </m:r>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𝑓</m:t>
                                  </m:r>
                                  <m:r>
                                    <a:rPr lang="en-GB" sz="1600" i="1">
                                      <a:latin typeface="Cambria Math" panose="02040503050406030204" pitchFamily="18" charset="0"/>
                                    </a:rPr>
                                    <m:t>=1</m:t>
                                  </m:r>
                                </m:sub>
                                <m:sup>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𝜀</m:t>
                                      </m:r>
                                      <m:r>
                                        <a:rPr lang="en-US" sz="1600" b="0" i="1" smtClean="0">
                                          <a:latin typeface="Cambria Math" panose="02040503050406030204" pitchFamily="18" charset="0"/>
                                        </a:rPr>
                                        <m:t>1</m:t>
                                      </m:r>
                                    </m:sub>
                                  </m:sSub>
                                </m:sup>
                                <m:e>
                                  <m:sSub>
                                    <m:sSubPr>
                                      <m:ctrlPr>
                                        <a:rPr lang="en-GB" sz="1600" i="1">
                                          <a:latin typeface="Cambria Math" panose="02040503050406030204" pitchFamily="18" charset="0"/>
                                        </a:rPr>
                                      </m:ctrlPr>
                                    </m:sSubPr>
                                    <m:e>
                                      <m:r>
                                        <a:rPr lang="en-GB" sz="1600" i="1">
                                          <a:latin typeface="Cambria Math" panose="02040503050406030204" pitchFamily="18" charset="0"/>
                                        </a:rPr>
                                        <m:t>𝐿</m:t>
                                      </m:r>
                                    </m:e>
                                    <m:sub>
                                      <m:r>
                                        <a:rPr lang="en-GB" sz="1600" i="1">
                                          <a:latin typeface="Cambria Math" panose="02040503050406030204" pitchFamily="18" charset="0"/>
                                        </a:rPr>
                                        <m:t>𝜀</m:t>
                                      </m:r>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𝑐</m:t>
                                      </m:r>
                                      <m:r>
                                        <a:rPr lang="en-GB" sz="1600" i="1">
                                          <a:latin typeface="Cambria Math" panose="02040503050406030204" pitchFamily="18" charset="0"/>
                                        </a:rPr>
                                        <m:t>, </m:t>
                                      </m:r>
                                      <m:r>
                                        <a:rPr lang="en-GB" sz="1600" i="1">
                                          <a:latin typeface="Cambria Math" panose="02040503050406030204" pitchFamily="18" charset="0"/>
                                        </a:rPr>
                                        <m:t>𝑓</m:t>
                                      </m:r>
                                    </m:e>
                                  </m:d>
                                  <m:sSub>
                                    <m:sSubPr>
                                      <m:ctrlPr>
                                        <a:rPr lang="en-GB" sz="1600" i="1">
                                          <a:latin typeface="Cambria Math" panose="02040503050406030204" pitchFamily="18" charset="0"/>
                                        </a:rPr>
                                      </m:ctrlPr>
                                    </m:sSubPr>
                                    <m:e>
                                      <m:r>
                                        <a:rPr lang="en-GB" sz="1600" i="1">
                                          <a:latin typeface="Cambria Math" panose="02040503050406030204" pitchFamily="18" charset="0"/>
                                        </a:rPr>
                                        <m:t>𝜀</m:t>
                                      </m:r>
                                    </m:e>
                                    <m:sub>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𝑠</m:t>
                                      </m:r>
                                      <m:r>
                                        <a:rPr lang="en-GB" sz="1600" i="1">
                                          <a:latin typeface="Cambria Math" panose="02040503050406030204" pitchFamily="18" charset="0"/>
                                        </a:rPr>
                                        <m:t>,</m:t>
                                      </m:r>
                                      <m:r>
                                        <a:rPr lang="en-GB" sz="1600" i="1">
                                          <a:latin typeface="Cambria Math" panose="02040503050406030204" pitchFamily="18" charset="0"/>
                                        </a:rPr>
                                        <m:t>𝑓</m:t>
                                      </m:r>
                                      <m:r>
                                        <a:rPr lang="en-GB" sz="1600" i="1">
                                          <a:latin typeface="Cambria Math" panose="02040503050406030204" pitchFamily="18" charset="0"/>
                                        </a:rPr>
                                        <m:t>,</m:t>
                                      </m:r>
                                      <m:r>
                                        <a:rPr lang="en-US" sz="1600" b="0" i="1" smtClean="0">
                                          <a:latin typeface="Cambria Math" panose="02040503050406030204" pitchFamily="18" charset="0"/>
                                        </a:rPr>
                                        <m:t>𝑡</m:t>
                                      </m:r>
                                    </m:e>
                                  </m:d>
                                </m:e>
                              </m:nary>
                              <m:r>
                                <a:rPr lang="en-US" sz="1600" i="1">
                                  <a:latin typeface="Cambria Math" panose="02040503050406030204" pitchFamily="18" charset="0"/>
                                </a:rPr>
                                <m:t>+</m:t>
                              </m:r>
                              <m:nary>
                                <m:naryPr>
                                  <m:chr m:val="∑"/>
                                  <m:ctrlPr>
                                    <a:rPr lang="en-GB" sz="1600" i="1">
                                      <a:latin typeface="Cambria Math" panose="02040503050406030204" pitchFamily="18" charset="0"/>
                                    </a:rPr>
                                  </m:ctrlPr>
                                </m:naryPr>
                                <m:sub>
                                  <m:r>
                                    <a:rPr lang="en-US" sz="1600" i="1">
                                      <a:latin typeface="Cambria Math" panose="02040503050406030204" pitchFamily="18" charset="0"/>
                                    </a:rPr>
                                    <m:t>𝑝</m:t>
                                  </m:r>
                                  <m:r>
                                    <a:rPr lang="en-US" sz="1600" i="1">
                                      <a:latin typeface="Cambria Math" panose="02040503050406030204" pitchFamily="18" charset="0"/>
                                    </a:rPr>
                                    <m:t>=1</m:t>
                                  </m:r>
                                </m:sub>
                                <m:sup>
                                  <m:sSub>
                                    <m:sSubPr>
                                      <m:ctrlPr>
                                        <a:rPr lang="en-GB"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𝑝</m:t>
                                      </m:r>
                                    </m:sub>
                                  </m:sSub>
                                </m:sup>
                                <m:e>
                                  <m:sSub>
                                    <m:sSubPr>
                                      <m:ctrlPr>
                                        <a:rPr lang="en-GB" sz="1600" i="1">
                                          <a:latin typeface="Cambria Math" panose="02040503050406030204" pitchFamily="18" charset="0"/>
                                        </a:rPr>
                                      </m:ctrlPr>
                                    </m:sSubPr>
                                    <m:e>
                                      <m:r>
                                        <a:rPr lang="en-US" sz="1600" i="1">
                                          <a:latin typeface="Cambria Math" panose="02040503050406030204" pitchFamily="18" charset="0"/>
                                        </a:rPr>
                                        <m:t>𝛾</m:t>
                                      </m:r>
                                    </m:e>
                                    <m:sub>
                                      <m:r>
                                        <a:rPr lang="en-US" sz="1600" b="0" i="1" smtClean="0">
                                          <a:latin typeface="Cambria Math" panose="02040503050406030204" pitchFamily="18" charset="0"/>
                                        </a:rPr>
                                        <m:t>1</m:t>
                                      </m:r>
                                    </m:sub>
                                  </m:sSub>
                                  <m:d>
                                    <m:dPr>
                                      <m:ctrlPr>
                                        <a:rPr lang="en-GB" sz="1600" i="1">
                                          <a:latin typeface="Cambria Math" panose="02040503050406030204" pitchFamily="18" charset="0"/>
                                        </a:rPr>
                                      </m:ctrlPr>
                                    </m:dPr>
                                    <m:e>
                                      <m:r>
                                        <a:rPr lang="en-US" sz="1600" b="0" i="1" smtClean="0">
                                          <a:latin typeface="Cambria Math" panose="02040503050406030204" pitchFamily="18" charset="0"/>
                                        </a:rPr>
                                        <m:t>𝑐</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𝑝</m:t>
                                      </m:r>
                                    </m:e>
                                  </m:d>
                                  <m:r>
                                    <a:rPr lang="en-US" sz="1600" i="1">
                                      <a:latin typeface="Cambria Math" panose="02040503050406030204" pitchFamily="18" charset="0"/>
                                    </a:rPr>
                                    <m:t>𝑋</m:t>
                                  </m:r>
                                  <m:d>
                                    <m:dPr>
                                      <m:ctrlPr>
                                        <a:rPr lang="en-GB" sz="1600" i="1">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GB" sz="1600" i="1">
                                          <a:latin typeface="Cambria Math" panose="02040503050406030204" pitchFamily="18" charset="0"/>
                                        </a:rPr>
                                        <m:t>𝑝</m:t>
                                      </m:r>
                                    </m:e>
                                  </m:d>
                                </m:e>
                              </m:nary>
                            </m:e>
                          </m:d>
                        </m:e>
                      </m:func>
                    </m:oMath>
                  </m:oMathPara>
                </a14:m>
                <a:endParaRPr lang="en-US" sz="1600" dirty="0"/>
              </a:p>
              <a:p>
                <a:pPr marL="0" indent="0">
                  <a:buNone/>
                </a:pPr>
                <a:endParaRPr lang="en-US" sz="1600" dirty="0"/>
              </a:p>
              <a:p>
                <a:pPr marL="0" indent="0">
                  <a:buNone/>
                </a:pPr>
                <a:r>
                  <a:rPr lang="en-US" sz="1600" dirty="0"/>
                  <a:t>… and </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𝑐</m:t>
                          </m:r>
                          <m:r>
                            <a:rPr lang="en-US" sz="1600" i="1">
                              <a:latin typeface="Cambria Math" panose="02040503050406030204" pitchFamily="18" charset="0"/>
                            </a:rPr>
                            <m:t>,</m:t>
                          </m:r>
                          <m:r>
                            <a:rPr lang="en-US" sz="1600" i="1">
                              <a:latin typeface="Cambria Math" panose="02040503050406030204" pitchFamily="18" charset="0"/>
                            </a:rPr>
                            <m:t>𝑡</m:t>
                          </m:r>
                        </m:e>
                      </m:d>
                      <m:r>
                        <a:rPr lang="en-GB" sz="1600" i="1">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d>
                            <m:dPr>
                              <m:ctrlPr>
                                <a:rPr lang="en-US" sz="1600" i="1">
                                  <a:latin typeface="Cambria Math" panose="02040503050406030204" pitchFamily="18" charset="0"/>
                                </a:rPr>
                              </m:ctrlPr>
                            </m:dPr>
                            <m:e>
                              <m:sSub>
                                <m:sSubPr>
                                  <m:ctrlPr>
                                    <a:rPr lang="en-GB" sz="1600" i="1">
                                      <a:latin typeface="Cambria Math" panose="02040503050406030204" pitchFamily="18" charset="0"/>
                                    </a:rPr>
                                  </m:ctrlPr>
                                </m:sSubPr>
                                <m:e>
                                  <m:r>
                                    <a:rPr lang="en-GB" sz="1600" i="1">
                                      <a:latin typeface="Cambria Math" panose="02040503050406030204" pitchFamily="18" charset="0"/>
                                    </a:rPr>
                                    <m:t>𝛽</m:t>
                                  </m:r>
                                </m:e>
                                <m:sub>
                                  <m:r>
                                    <a:rPr lang="en-US" sz="1600" b="0" i="1" smtClean="0">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𝑐</m:t>
                                  </m:r>
                                  <m:r>
                                    <a:rPr lang="en-US" sz="1600" i="1">
                                      <a:latin typeface="Cambria Math" panose="02040503050406030204" pitchFamily="18" charset="0"/>
                                    </a:rPr>
                                    <m:t>,</m:t>
                                  </m:r>
                                  <m:r>
                                    <a:rPr lang="en-US" sz="1600" i="1">
                                      <a:latin typeface="Cambria Math" panose="02040503050406030204" pitchFamily="18" charset="0"/>
                                    </a:rPr>
                                    <m:t>𝑡</m:t>
                                  </m:r>
                                </m:e>
                              </m:d>
                              <m:r>
                                <a:rPr lang="en-GB" sz="1600" i="1">
                                  <a:latin typeface="Cambria Math" panose="02040503050406030204" pitchFamily="18" charset="0"/>
                                </a:rPr>
                                <m:t>+</m:t>
                              </m:r>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𝑓</m:t>
                                  </m:r>
                                  <m:r>
                                    <a:rPr lang="en-GB" sz="1600" i="1">
                                      <a:latin typeface="Cambria Math" panose="02040503050406030204" pitchFamily="18" charset="0"/>
                                    </a:rPr>
                                    <m:t>=1</m:t>
                                  </m:r>
                                </m:sub>
                                <m:sup>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𝜔</m:t>
                                      </m:r>
                                      <m:r>
                                        <a:rPr lang="en-GB" sz="1600" i="1">
                                          <a:latin typeface="Cambria Math" panose="02040503050406030204" pitchFamily="18" charset="0"/>
                                        </a:rPr>
                                        <m:t>2</m:t>
                                      </m:r>
                                    </m:sub>
                                  </m:sSub>
                                </m:sup>
                                <m:e>
                                  <m:sSub>
                                    <m:sSubPr>
                                      <m:ctrlPr>
                                        <a:rPr lang="en-GB" sz="1600" i="1">
                                          <a:latin typeface="Cambria Math" panose="02040503050406030204" pitchFamily="18" charset="0"/>
                                        </a:rPr>
                                      </m:ctrlPr>
                                    </m:sSubPr>
                                    <m:e>
                                      <m:r>
                                        <a:rPr lang="en-GB" sz="1600" i="1">
                                          <a:latin typeface="Cambria Math" panose="02040503050406030204" pitchFamily="18" charset="0"/>
                                        </a:rPr>
                                        <m:t>𝐿</m:t>
                                      </m:r>
                                    </m:e>
                                    <m:sub>
                                      <m:r>
                                        <a:rPr lang="en-GB" sz="1600" i="1">
                                          <a:latin typeface="Cambria Math" panose="02040503050406030204" pitchFamily="18" charset="0"/>
                                        </a:rPr>
                                        <m:t>𝜔</m:t>
                                      </m:r>
                                      <m:r>
                                        <a:rPr lang="en-GB" sz="1600" i="1">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𝑐</m:t>
                                      </m:r>
                                      <m:r>
                                        <a:rPr lang="en-GB" sz="1600" i="1">
                                          <a:latin typeface="Cambria Math" panose="02040503050406030204" pitchFamily="18" charset="0"/>
                                        </a:rPr>
                                        <m:t>, </m:t>
                                      </m:r>
                                      <m:r>
                                        <a:rPr lang="en-GB" sz="1600" i="1">
                                          <a:latin typeface="Cambria Math" panose="02040503050406030204" pitchFamily="18" charset="0"/>
                                        </a:rPr>
                                        <m:t>𝑓</m:t>
                                      </m:r>
                                    </m:e>
                                  </m:d>
                                  <m:sSub>
                                    <m:sSubPr>
                                      <m:ctrlPr>
                                        <a:rPr lang="en-GB" sz="1600" i="1">
                                          <a:latin typeface="Cambria Math" panose="02040503050406030204" pitchFamily="18" charset="0"/>
                                        </a:rPr>
                                      </m:ctrlPr>
                                    </m:sSubPr>
                                    <m:e>
                                      <m:r>
                                        <a:rPr lang="en-GB" sz="1600" i="1">
                                          <a:latin typeface="Cambria Math" panose="02040503050406030204" pitchFamily="18" charset="0"/>
                                        </a:rPr>
                                        <m:t>𝜔</m:t>
                                      </m:r>
                                    </m:e>
                                    <m:sub>
                                      <m:r>
                                        <a:rPr lang="en-GB" sz="1600" i="1">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𝑠</m:t>
                                      </m:r>
                                      <m:r>
                                        <a:rPr lang="en-GB" sz="1600" i="1">
                                          <a:latin typeface="Cambria Math" panose="02040503050406030204" pitchFamily="18" charset="0"/>
                                        </a:rPr>
                                        <m:t>,</m:t>
                                      </m:r>
                                      <m:r>
                                        <a:rPr lang="en-GB" sz="1600" i="1">
                                          <a:latin typeface="Cambria Math" panose="02040503050406030204" pitchFamily="18" charset="0"/>
                                        </a:rPr>
                                        <m:t>𝑓</m:t>
                                      </m:r>
                                      <m:r>
                                        <a:rPr lang="en-GB" sz="1600" i="1">
                                          <a:latin typeface="Cambria Math" panose="02040503050406030204" pitchFamily="18" charset="0"/>
                                        </a:rPr>
                                        <m:t> </m:t>
                                      </m:r>
                                    </m:e>
                                  </m:d>
                                </m:e>
                              </m:nary>
                              <m:r>
                                <a:rPr lang="en-GB" sz="1600" i="1">
                                  <a:latin typeface="Cambria Math" panose="02040503050406030204" pitchFamily="18" charset="0"/>
                                </a:rPr>
                                <m:t>+</m:t>
                              </m:r>
                              <m:nary>
                                <m:naryPr>
                                  <m:chr m:val="∑"/>
                                  <m:limLoc m:val="undOvr"/>
                                  <m:ctrlPr>
                                    <a:rPr lang="en-GB" sz="1600" i="1">
                                      <a:latin typeface="Cambria Math" panose="02040503050406030204" pitchFamily="18" charset="0"/>
                                    </a:rPr>
                                  </m:ctrlPr>
                                </m:naryPr>
                                <m:sub>
                                  <m:r>
                                    <a:rPr lang="en-GB" sz="1600" i="1">
                                      <a:latin typeface="Cambria Math" panose="02040503050406030204" pitchFamily="18" charset="0"/>
                                    </a:rPr>
                                    <m:t>𝑓</m:t>
                                  </m:r>
                                  <m:r>
                                    <a:rPr lang="en-GB" sz="1600" i="1">
                                      <a:latin typeface="Cambria Math" panose="02040503050406030204" pitchFamily="18" charset="0"/>
                                    </a:rPr>
                                    <m:t>=1</m:t>
                                  </m:r>
                                </m:sub>
                                <m:sup>
                                  <m:sSub>
                                    <m:sSubPr>
                                      <m:ctrlPr>
                                        <a:rPr lang="en-GB" sz="1600" i="1">
                                          <a:latin typeface="Cambria Math" panose="02040503050406030204" pitchFamily="18" charset="0"/>
                                        </a:rPr>
                                      </m:ctrlPr>
                                    </m:sSubPr>
                                    <m:e>
                                      <m:r>
                                        <a:rPr lang="en-GB" sz="1600" i="1">
                                          <a:latin typeface="Cambria Math" panose="02040503050406030204" pitchFamily="18" charset="0"/>
                                        </a:rPr>
                                        <m:t>𝑛</m:t>
                                      </m:r>
                                    </m:e>
                                    <m:sub>
                                      <m:r>
                                        <a:rPr lang="en-GB" sz="1600" i="1">
                                          <a:latin typeface="Cambria Math" panose="02040503050406030204" pitchFamily="18" charset="0"/>
                                        </a:rPr>
                                        <m:t>𝜀</m:t>
                                      </m:r>
                                      <m:r>
                                        <a:rPr lang="en-GB" sz="1600" i="1">
                                          <a:latin typeface="Cambria Math" panose="02040503050406030204" pitchFamily="18" charset="0"/>
                                        </a:rPr>
                                        <m:t>2</m:t>
                                      </m:r>
                                    </m:sub>
                                  </m:sSub>
                                </m:sup>
                                <m:e>
                                  <m:sSub>
                                    <m:sSubPr>
                                      <m:ctrlPr>
                                        <a:rPr lang="en-GB" sz="1600" i="1">
                                          <a:latin typeface="Cambria Math" panose="02040503050406030204" pitchFamily="18" charset="0"/>
                                        </a:rPr>
                                      </m:ctrlPr>
                                    </m:sSubPr>
                                    <m:e>
                                      <m:r>
                                        <a:rPr lang="en-GB" sz="1600" i="1">
                                          <a:latin typeface="Cambria Math" panose="02040503050406030204" pitchFamily="18" charset="0"/>
                                        </a:rPr>
                                        <m:t>𝐿</m:t>
                                      </m:r>
                                    </m:e>
                                    <m:sub>
                                      <m:r>
                                        <a:rPr lang="en-GB" sz="1600" i="1">
                                          <a:latin typeface="Cambria Math" panose="02040503050406030204" pitchFamily="18" charset="0"/>
                                        </a:rPr>
                                        <m:t>𝜀</m:t>
                                      </m:r>
                                      <m:r>
                                        <a:rPr lang="en-GB" sz="1600" i="1">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𝑐</m:t>
                                      </m:r>
                                      <m:r>
                                        <a:rPr lang="en-GB" sz="1600" i="1">
                                          <a:latin typeface="Cambria Math" panose="02040503050406030204" pitchFamily="18" charset="0"/>
                                        </a:rPr>
                                        <m:t>, </m:t>
                                      </m:r>
                                      <m:r>
                                        <a:rPr lang="en-GB" sz="1600" i="1">
                                          <a:latin typeface="Cambria Math" panose="02040503050406030204" pitchFamily="18" charset="0"/>
                                        </a:rPr>
                                        <m:t>𝑓</m:t>
                                      </m:r>
                                    </m:e>
                                  </m:d>
                                  <m:sSub>
                                    <m:sSubPr>
                                      <m:ctrlPr>
                                        <a:rPr lang="en-GB" sz="1600" i="1">
                                          <a:latin typeface="Cambria Math" panose="02040503050406030204" pitchFamily="18" charset="0"/>
                                        </a:rPr>
                                      </m:ctrlPr>
                                    </m:sSubPr>
                                    <m:e>
                                      <m:r>
                                        <a:rPr lang="en-GB" sz="1600" i="1">
                                          <a:latin typeface="Cambria Math" panose="02040503050406030204" pitchFamily="18" charset="0"/>
                                        </a:rPr>
                                        <m:t>𝜀</m:t>
                                      </m:r>
                                    </m:e>
                                    <m:sub>
                                      <m:r>
                                        <a:rPr lang="en-GB" sz="1600" i="1">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𝑠</m:t>
                                      </m:r>
                                      <m:r>
                                        <a:rPr lang="en-GB" sz="1600" i="1">
                                          <a:latin typeface="Cambria Math" panose="02040503050406030204" pitchFamily="18" charset="0"/>
                                        </a:rPr>
                                        <m:t>,</m:t>
                                      </m:r>
                                      <m:r>
                                        <a:rPr lang="en-GB" sz="1600" i="1">
                                          <a:latin typeface="Cambria Math" panose="02040503050406030204" pitchFamily="18" charset="0"/>
                                        </a:rPr>
                                        <m:t>𝑓</m:t>
                                      </m:r>
                                      <m:r>
                                        <a:rPr lang="en-GB" sz="1600" i="1">
                                          <a:latin typeface="Cambria Math" panose="02040503050406030204" pitchFamily="18" charset="0"/>
                                        </a:rPr>
                                        <m:t>,</m:t>
                                      </m:r>
                                      <m:r>
                                        <a:rPr lang="en-US" sz="1600" i="1">
                                          <a:latin typeface="Cambria Math" panose="02040503050406030204" pitchFamily="18" charset="0"/>
                                        </a:rPr>
                                        <m:t>𝑡</m:t>
                                      </m:r>
                                    </m:e>
                                  </m:d>
                                </m:e>
                              </m:nary>
                              <m:r>
                                <a:rPr lang="en-US" sz="1600" i="1">
                                  <a:latin typeface="Cambria Math" panose="02040503050406030204" pitchFamily="18" charset="0"/>
                                </a:rPr>
                                <m:t>+</m:t>
                              </m:r>
                              <m:nary>
                                <m:naryPr>
                                  <m:chr m:val="∑"/>
                                  <m:ctrlPr>
                                    <a:rPr lang="en-GB" sz="1600" i="1">
                                      <a:latin typeface="Cambria Math" panose="02040503050406030204" pitchFamily="18" charset="0"/>
                                    </a:rPr>
                                  </m:ctrlPr>
                                </m:naryPr>
                                <m:sub>
                                  <m:r>
                                    <a:rPr lang="en-US" sz="1600" i="1">
                                      <a:latin typeface="Cambria Math" panose="02040503050406030204" pitchFamily="18" charset="0"/>
                                    </a:rPr>
                                    <m:t>𝑝</m:t>
                                  </m:r>
                                  <m:r>
                                    <a:rPr lang="en-US" sz="1600" i="1">
                                      <a:latin typeface="Cambria Math" panose="02040503050406030204" pitchFamily="18" charset="0"/>
                                    </a:rPr>
                                    <m:t>=1</m:t>
                                  </m:r>
                                </m:sub>
                                <m:sup>
                                  <m:sSub>
                                    <m:sSubPr>
                                      <m:ctrlPr>
                                        <a:rPr lang="en-GB"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𝑝</m:t>
                                      </m:r>
                                    </m:sub>
                                  </m:sSub>
                                </m:sup>
                                <m:e>
                                  <m:sSub>
                                    <m:sSubPr>
                                      <m:ctrlPr>
                                        <a:rPr lang="en-GB"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2</m:t>
                                      </m:r>
                                    </m:sub>
                                  </m:sSub>
                                  <m:d>
                                    <m:dPr>
                                      <m:ctrlPr>
                                        <a:rPr lang="en-GB" sz="1600" i="1">
                                          <a:latin typeface="Cambria Math" panose="02040503050406030204" pitchFamily="18" charset="0"/>
                                        </a:rPr>
                                      </m:ctrlPr>
                                    </m:dPr>
                                    <m:e>
                                      <m:r>
                                        <a:rPr lang="en-US" sz="1600" i="1">
                                          <a:latin typeface="Cambria Math" panose="02040503050406030204" pitchFamily="18" charset="0"/>
                                        </a:rPr>
                                        <m:t>𝑐</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𝑝</m:t>
                                      </m:r>
                                    </m:e>
                                  </m:d>
                                  <m:r>
                                    <a:rPr lang="en-US" sz="1600" i="1">
                                      <a:latin typeface="Cambria Math" panose="02040503050406030204" pitchFamily="18" charset="0"/>
                                    </a:rPr>
                                    <m:t>𝑋</m:t>
                                  </m:r>
                                  <m:d>
                                    <m:dPr>
                                      <m:ctrlPr>
                                        <a:rPr lang="en-GB" sz="1600" i="1">
                                          <a:latin typeface="Cambria Math" panose="02040503050406030204" pitchFamily="18" charset="0"/>
                                        </a:rPr>
                                      </m:ctrlPr>
                                    </m:dPr>
                                    <m:e>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GB" sz="1600" i="1">
                                          <a:latin typeface="Cambria Math" panose="02040503050406030204" pitchFamily="18" charset="0"/>
                                        </a:rPr>
                                        <m:t>𝑝</m:t>
                                      </m:r>
                                    </m:e>
                                  </m:d>
                                </m:e>
                              </m:nary>
                            </m:e>
                          </m:d>
                        </m:e>
                      </m:func>
                    </m:oMath>
                  </m:oMathPara>
                </a14:m>
                <a:endParaRPr lang="en-GB" sz="1900" dirty="0"/>
              </a:p>
              <a:p>
                <a:pPr marL="0" indent="0">
                  <a:buNone/>
                </a:pPr>
                <a:endParaRPr lang="en-US" sz="1900" dirty="0"/>
              </a:p>
            </p:txBody>
          </p:sp>
        </mc:Choice>
        <mc:Fallback>
          <p:sp>
            <p:nvSpPr>
              <p:cNvPr id="5" name="Content Placeholder 2"/>
              <p:cNvSpPr>
                <a:spLocks noGrp="1" noRot="1" noChangeAspect="1" noMove="1" noResize="1" noEditPoints="1" noAdjustHandles="1" noChangeArrowheads="1" noChangeShapeType="1" noTextEdit="1"/>
              </p:cNvSpPr>
              <p:nvPr>
                <p:ph idx="4294967295"/>
              </p:nvPr>
            </p:nvSpPr>
            <p:spPr>
              <a:xfrm>
                <a:off x="0" y="914400"/>
                <a:ext cx="8686800" cy="5715000"/>
              </a:xfrm>
              <a:blipFill>
                <a:blip r:embed="rId3"/>
                <a:stretch>
                  <a:fillRect l="-632" t="-533"/>
                </a:stretch>
              </a:blipFill>
            </p:spPr>
            <p:txBody>
              <a:bodyPr/>
              <a:lstStyle/>
              <a:p>
                <a:r>
                  <a:rPr lang="en-US">
                    <a:noFill/>
                  </a:rPr>
                  <a:t> </a:t>
                </a:r>
              </a:p>
            </p:txBody>
          </p:sp>
        </mc:Fallback>
      </mc:AlternateContent>
      <p:sp>
        <p:nvSpPr>
          <p:cNvPr id="4" name="TextBox 3"/>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p:spTree>
    <p:extLst>
      <p:ext uri="{BB962C8B-B14F-4D97-AF65-F5344CB8AC3E}">
        <p14:creationId xmlns:p14="http://schemas.microsoft.com/office/powerpoint/2010/main" val="1004577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14</a:t>
            </a:fld>
            <a:endParaRPr lang="en-US" dirty="0"/>
          </a:p>
        </p:txBody>
      </p:sp>
      <p:sp>
        <p:nvSpPr>
          <p:cNvPr id="4" name="TextBox 3"/>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228600" y="1066800"/>
                <a:ext cx="8610600" cy="5791200"/>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6500" b="1" dirty="0"/>
                  <a:t>Useful outputs</a:t>
                </a:r>
                <a:endParaRPr lang="en-US" sz="3600" b="1" dirty="0"/>
              </a:p>
              <a:p>
                <a:pPr marL="0" indent="0">
                  <a:buFont typeface="Arial" pitchFamily="34" charset="0"/>
                  <a:buNone/>
                </a:pPr>
                <a:r>
                  <a:rPr lang="en-US" sz="4500" dirty="0"/>
                  <a:t>1.   Total abundance </a:t>
                </a:r>
                <a:r>
                  <a:rPr lang="en-US" dirty="0"/>
                  <a:t>(units: kilograms)</a:t>
                </a:r>
              </a:p>
              <a:p>
                <a:pPr marL="5715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𝐼</m:t>
                          </m:r>
                        </m:e>
                      </m:acc>
                      <m:r>
                        <a:rPr lang="en-US" i="1" smtClean="0">
                          <a:latin typeface="Cambria Math" panose="02040503050406030204" pitchFamily="18" charset="0"/>
                        </a:rPr>
                        <m:t>(</m:t>
                      </m:r>
                      <m:r>
                        <a:rPr lang="en-US" i="1" smtClean="0">
                          <a:latin typeface="Cambria Math" panose="02040503050406030204" pitchFamily="18" charset="0"/>
                        </a:rPr>
                        <m:t>𝑡</m:t>
                      </m:r>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smtClean="0">
                              <a:latin typeface="Cambria Math" panose="02040503050406030204" pitchFamily="18" charset="0"/>
                            </a:rPr>
                            <m:t>𝑠</m:t>
                          </m:r>
                          <m:r>
                            <a:rPr lang="en-US" i="1" smtClean="0">
                              <a:latin typeface="Cambria Math" panose="02040503050406030204" pitchFamily="18" charset="0"/>
                            </a:rPr>
                            <m:t>=1</m:t>
                          </m:r>
                        </m:sub>
                        <m:sup>
                          <m:sSub>
                            <m:sSubPr>
                              <m:ctrlPr>
                                <a:rPr lang="en-US" i="1" smtClean="0">
                                  <a:latin typeface="Cambria Math" panose="02040503050406030204" pitchFamily="18" charset="0"/>
                                </a:rPr>
                              </m:ctrlPr>
                            </m:sSubPr>
                            <m:e>
                              <m:r>
                                <a:rPr lang="en-US" i="1" smtClean="0">
                                  <a:latin typeface="Cambria Math" panose="02040503050406030204" pitchFamily="18" charset="0"/>
                                </a:rPr>
                                <m:t>𝑛</m:t>
                              </m:r>
                            </m:e>
                            <m:sub>
                              <m:r>
                                <a:rPr lang="en-US" i="1" smtClean="0">
                                  <a:latin typeface="Cambria Math" panose="02040503050406030204" pitchFamily="18" charset="0"/>
                                </a:rPr>
                                <m:t>𝑠</m:t>
                              </m:r>
                            </m:sub>
                          </m:sSub>
                        </m:sup>
                        <m:e>
                          <m:r>
                            <a:rPr lang="en-US" i="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rPr>
                            <m:t>𝑠</m:t>
                          </m:r>
                          <m:r>
                            <a:rPr lang="en-US"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e>
                      </m:nary>
                    </m:oMath>
                  </m:oMathPara>
                </a14:m>
                <a:endParaRPr lang="en-US" dirty="0"/>
              </a:p>
              <a:p>
                <a:pPr marL="0" indent="0">
                  <a:buFont typeface="Arial" pitchFamily="34" charset="0"/>
                  <a:buNone/>
                </a:pPr>
                <a:r>
                  <a:rPr lang="en-US" sz="4500" dirty="0"/>
                  <a:t>2.   Average density </a:t>
                </a:r>
                <a:r>
                  <a:rPr lang="en-US" dirty="0"/>
                  <a:t>(units: kilograms per square-kilometer)</a:t>
                </a:r>
                <a:endParaRPr lang="en-US" sz="4500" dirty="0"/>
              </a:p>
              <a:p>
                <a:pPr marL="5715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m:t>
                      </m:r>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𝑠</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sup>
                        <m:e>
                          <m:d>
                            <m:dPr>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f>
                                <m:fPr>
                                  <m:ctrlPr>
                                    <a:rPr lang="en-US" i="1" smtClean="0">
                                      <a:latin typeface="Cambria Math" panose="02040503050406030204" pitchFamily="18" charset="0"/>
                                    </a:rPr>
                                  </m:ctrlPr>
                                </m:fPr>
                                <m:num>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𝑠</m:t>
                                      </m:r>
                                    </m:e>
                                  </m:d>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num>
                                <m:den>
                                  <m:acc>
                                    <m:accPr>
                                      <m:chr m:val="̂"/>
                                      <m:ctrlPr>
                                        <a:rPr lang="en-GB" i="1">
                                          <a:latin typeface="Cambria Math" panose="02040503050406030204" pitchFamily="18" charset="0"/>
                                        </a:rPr>
                                      </m:ctrlPr>
                                    </m:accPr>
                                    <m:e>
                                      <m:r>
                                        <a:rPr lang="en-US" i="1">
                                          <a:latin typeface="Cambria Math" panose="02040503050406030204" pitchFamily="18" charset="0"/>
                                        </a:rPr>
                                        <m:t>𝐼</m:t>
                                      </m:r>
                                    </m:e>
                                  </m:acc>
                                  <m:d>
                                    <m:dPr>
                                      <m:ctrlPr>
                                        <a:rPr lang="en-US" i="1">
                                          <a:latin typeface="Cambria Math" panose="02040503050406030204" pitchFamily="18" charset="0"/>
                                        </a:rPr>
                                      </m:ctrlPr>
                                    </m:dPr>
                                    <m:e>
                                      <m:r>
                                        <a:rPr lang="en-US" i="1">
                                          <a:latin typeface="Cambria Math" panose="02040503050406030204" pitchFamily="18" charset="0"/>
                                        </a:rPr>
                                        <m:t>𝑡</m:t>
                                      </m:r>
                                    </m:e>
                                  </m:d>
                                </m:den>
                              </m:f>
                            </m:e>
                          </m:d>
                        </m:e>
                      </m:nary>
                    </m:oMath>
                  </m:oMathPara>
                </a14:m>
                <a:endParaRPr lang="en-GB" dirty="0"/>
              </a:p>
              <a:p>
                <a:pPr marL="0" indent="0">
                  <a:buFont typeface="Arial" pitchFamily="34" charset="0"/>
                  <a:buNone/>
                </a:pPr>
                <a:r>
                  <a:rPr lang="en-US" sz="4500" dirty="0"/>
                  <a:t>3.   Center of distribution (</a:t>
                </a:r>
                <a:r>
                  <a:rPr lang="en-US" dirty="0"/>
                  <a:t>units:  kilometers relative to reference location</a:t>
                </a:r>
                <a:r>
                  <a:rPr lang="en-US" sz="4500" dirty="0"/>
                  <a:t>)</a:t>
                </a:r>
              </a:p>
              <a:p>
                <a:pPr marL="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smtClean="0">
                          <a:latin typeface="Cambria Math" panose="02040503050406030204" pitchFamily="18" charset="0"/>
                        </a:rPr>
                        <m:t>(</m:t>
                      </m:r>
                      <m:r>
                        <a:rPr lang="en-US" i="1" smtClean="0">
                          <a:latin typeface="Cambria Math" panose="02040503050406030204" pitchFamily="18" charset="0"/>
                        </a:rPr>
                        <m:t>𝑡</m:t>
                      </m:r>
                      <m:r>
                        <a:rPr lang="en-US"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𝑠</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𝑠</m:t>
                              </m:r>
                            </m:sub>
                          </m:sSub>
                        </m:sup>
                        <m:e>
                          <m:d>
                            <m:dPr>
                              <m:ctrlPr>
                                <a:rPr lang="en-US" i="1">
                                  <a:latin typeface="Cambria Math" panose="02040503050406030204" pitchFamily="18" charset="0"/>
                                </a:rPr>
                              </m:ctrlPr>
                            </m:dPr>
                            <m:e>
                              <m:r>
                                <a:rPr lang="en-US" i="1" smtClean="0">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f>
                                <m:fPr>
                                  <m:ctrlPr>
                                    <a:rPr lang="en-US" i="1">
                                      <a:latin typeface="Cambria Math" panose="02040503050406030204" pitchFamily="18" charset="0"/>
                                    </a:rPr>
                                  </m:ctrlPr>
                                </m:fPr>
                                <m:num>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𝑠</m:t>
                                      </m:r>
                                    </m:e>
                                  </m:d>
                                  <m:acc>
                                    <m:accPr>
                                      <m:chr m:val="̂"/>
                                      <m:ctrlPr>
                                        <a:rPr lang="en-US" i="1">
                                          <a:latin typeface="Cambria Math" panose="02040503050406030204" pitchFamily="18" charset="0"/>
                                        </a:rPr>
                                      </m:ctrlPr>
                                    </m:accPr>
                                    <m:e>
                                      <m:r>
                                        <a:rPr lang="en-US" i="1">
                                          <a:latin typeface="Cambria Math" panose="02040503050406030204" pitchFamily="18" charset="0"/>
                                        </a:rPr>
                                        <m:t>𝑑</m:t>
                                      </m:r>
                                    </m:e>
                                  </m:acc>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num>
                                <m:den>
                                  <m:acc>
                                    <m:accPr>
                                      <m:chr m:val="̂"/>
                                      <m:ctrlPr>
                                        <a:rPr lang="en-GB" i="1">
                                          <a:latin typeface="Cambria Math" panose="02040503050406030204" pitchFamily="18" charset="0"/>
                                        </a:rPr>
                                      </m:ctrlPr>
                                    </m:accPr>
                                    <m:e>
                                      <m:r>
                                        <a:rPr lang="en-US" i="1">
                                          <a:latin typeface="Cambria Math" panose="02040503050406030204" pitchFamily="18" charset="0"/>
                                        </a:rPr>
                                        <m:t>𝐼</m:t>
                                      </m:r>
                                    </m:e>
                                  </m:acc>
                                  <m:d>
                                    <m:dPr>
                                      <m:ctrlPr>
                                        <a:rPr lang="en-US" i="1">
                                          <a:latin typeface="Cambria Math" panose="02040503050406030204" pitchFamily="18" charset="0"/>
                                        </a:rPr>
                                      </m:ctrlPr>
                                    </m:dPr>
                                    <m:e>
                                      <m:r>
                                        <a:rPr lang="en-US" i="1">
                                          <a:latin typeface="Cambria Math" panose="02040503050406030204" pitchFamily="18" charset="0"/>
                                        </a:rPr>
                                        <m:t>𝑡</m:t>
                                      </m:r>
                                    </m:e>
                                  </m:d>
                                </m:den>
                              </m:f>
                            </m:e>
                          </m:d>
                        </m:e>
                      </m:nary>
                    </m:oMath>
                  </m:oMathPara>
                </a14:m>
                <a:endParaRPr lang="en-US" dirty="0"/>
              </a:p>
              <a:p>
                <a:pPr marL="0" indent="0">
                  <a:buFont typeface="Arial" pitchFamily="34" charset="0"/>
                  <a:buNone/>
                </a:pPr>
                <a:r>
                  <a:rPr lang="en-US" sz="4500" dirty="0"/>
                  <a:t>4.   Effective area occupied </a:t>
                </a:r>
                <a:r>
                  <a:rPr lang="en-US" dirty="0"/>
                  <a:t>(units: square-kilometers)</a:t>
                </a:r>
                <a:endParaRPr lang="en-US" sz="4500" dirty="0"/>
              </a:p>
              <a:p>
                <a:pPr marL="57150" indent="0">
                  <a:buFont typeface="Arial" pitchFamily="34" charset="0"/>
                  <a:buNone/>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h</m:t>
                          </m:r>
                        </m:e>
                      </m:acc>
                      <m:r>
                        <a:rPr lang="en-US" i="1" smtClean="0">
                          <a:latin typeface="Cambria Math" panose="02040503050406030204" pitchFamily="18" charset="0"/>
                        </a:rPr>
                        <m:t>(</m:t>
                      </m:r>
                      <m:r>
                        <a:rPr lang="en-US" i="1" smtClean="0">
                          <a:latin typeface="Cambria Math" panose="02040503050406030204" pitchFamily="18" charset="0"/>
                        </a:rPr>
                        <m:t>𝑡</m:t>
                      </m:r>
                      <m:r>
                        <a:rPr lang="en-US" i="1" smtClean="0">
                          <a:latin typeface="Cambria Math" panose="02040503050406030204" pitchFamily="18" charset="0"/>
                        </a:rPr>
                        <m:t>)=</m:t>
                      </m:r>
                      <m:f>
                        <m:fPr>
                          <m:ctrlPr>
                            <a:rPr lang="en-US" i="1" smtClean="0">
                              <a:latin typeface="Cambria Math" panose="02040503050406030204" pitchFamily="18" charset="0"/>
                            </a:rPr>
                          </m:ctrlPr>
                        </m:fPr>
                        <m:num>
                          <m:acc>
                            <m:accPr>
                              <m:chr m:val="̂"/>
                              <m:ctrlPr>
                                <a:rPr lang="en-GB" i="1">
                                  <a:latin typeface="Cambria Math" panose="02040503050406030204" pitchFamily="18" charset="0"/>
                                </a:rPr>
                              </m:ctrlPr>
                            </m:accPr>
                            <m:e>
                              <m:r>
                                <a:rPr lang="en-US" i="1">
                                  <a:latin typeface="Cambria Math" panose="02040503050406030204" pitchFamily="18" charset="0"/>
                                </a:rPr>
                                <m:t>𝐼</m:t>
                              </m:r>
                            </m:e>
                          </m:acc>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𝜇</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den>
                      </m:f>
                    </m:oMath>
                  </m:oMathPara>
                </a14:m>
                <a:endParaRPr lang="en-GB"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228600" y="1066800"/>
                <a:ext cx="8610600" cy="5791200"/>
              </a:xfrm>
              <a:prstGeom prst="rect">
                <a:avLst/>
              </a:prstGeom>
              <a:blipFill>
                <a:blip r:embed="rId3"/>
                <a:stretch>
                  <a:fillRect l="-2195" t="-3263"/>
                </a:stretch>
              </a:blipFill>
            </p:spPr>
            <p:txBody>
              <a:bodyPr/>
              <a:lstStyle/>
              <a:p>
                <a:r>
                  <a:rPr lang="en-GB">
                    <a:noFill/>
                  </a:rPr>
                  <a:t> </a:t>
                </a:r>
              </a:p>
            </p:txBody>
          </p:sp>
        </mc:Fallback>
      </mc:AlternateContent>
    </p:spTree>
    <p:extLst>
      <p:ext uri="{BB962C8B-B14F-4D97-AF65-F5344CB8AC3E}">
        <p14:creationId xmlns:p14="http://schemas.microsoft.com/office/powerpoint/2010/main" val="103243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a:t>Diagnostics</a:t>
            </a:r>
            <a:endParaRPr lang="en-US" sz="2800" b="1" dirty="0"/>
          </a:p>
        </p:txBody>
      </p:sp>
      <p:sp>
        <p:nvSpPr>
          <p:cNvPr id="4" name="Content Placeholder 2"/>
          <p:cNvSpPr txBox="1">
            <a:spLocks/>
          </p:cNvSpPr>
          <p:nvPr/>
        </p:nvSpPr>
        <p:spPr>
          <a:xfrm>
            <a:off x="4267200" y="4076700"/>
            <a:ext cx="4013387"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Advice:  Inspect extrapolation footprint and knots</a:t>
            </a:r>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8636" y="838200"/>
            <a:ext cx="6076964" cy="6076964"/>
          </a:xfrm>
          <a:prstGeom prst="rect">
            <a:avLst/>
          </a:prstGeom>
        </p:spPr>
      </p:pic>
    </p:spTree>
    <p:extLst>
      <p:ext uri="{BB962C8B-B14F-4D97-AF65-F5344CB8AC3E}">
        <p14:creationId xmlns:p14="http://schemas.microsoft.com/office/powerpoint/2010/main" val="1009468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a:t>Diagnostics</a:t>
            </a:r>
            <a:endParaRPr lang="en-US" sz="2800" b="1" dirty="0"/>
          </a:p>
        </p:txBody>
      </p:sp>
      <p:sp>
        <p:nvSpPr>
          <p:cNvPr id="4" name="Content Placeholder 2"/>
          <p:cNvSpPr txBox="1">
            <a:spLocks/>
          </p:cNvSpPr>
          <p:nvPr/>
        </p:nvSpPr>
        <p:spPr>
          <a:xfrm>
            <a:off x="304800" y="838200"/>
            <a:ext cx="8623540"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Advice:  Inspect spatial distribution of data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2830" y="1511060"/>
            <a:ext cx="5118340" cy="5118340"/>
          </a:xfrm>
          <a:prstGeom prst="rect">
            <a:avLst/>
          </a:prstGeom>
        </p:spPr>
      </p:pic>
    </p:spTree>
    <p:extLst>
      <p:ext uri="{BB962C8B-B14F-4D97-AF65-F5344CB8AC3E}">
        <p14:creationId xmlns:p14="http://schemas.microsoft.com/office/powerpoint/2010/main" val="221772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a:t>Diagnostics</a:t>
            </a:r>
            <a:endParaRPr lang="en-US" sz="2800" b="1" dirty="0"/>
          </a:p>
        </p:txBody>
      </p:sp>
      <p:sp>
        <p:nvSpPr>
          <p:cNvPr id="4" name="Content Placeholder 2"/>
          <p:cNvSpPr txBox="1">
            <a:spLocks/>
          </p:cNvSpPr>
          <p:nvPr/>
        </p:nvSpPr>
        <p:spPr>
          <a:xfrm>
            <a:off x="253821" y="1066800"/>
            <a:ext cx="4013387"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t>Encounter probability vs. frequency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22" y="2590791"/>
            <a:ext cx="4013387" cy="4038609"/>
          </a:xfrm>
          <a:prstGeom prst="rect">
            <a:avLst/>
          </a:prstGeom>
        </p:spPr>
      </p:pic>
      <p:sp>
        <p:nvSpPr>
          <p:cNvPr id="6" name="Content Placeholder 2"/>
          <p:cNvSpPr txBox="1">
            <a:spLocks/>
          </p:cNvSpPr>
          <p:nvPr/>
        </p:nvSpPr>
        <p:spPr>
          <a:xfrm>
            <a:off x="4787716" y="1066800"/>
            <a:ext cx="4013388"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Quantile-quantile plot for positive catch rates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717" y="2590790"/>
            <a:ext cx="4013387" cy="4038609"/>
          </a:xfrm>
          <a:prstGeom prst="rect">
            <a:avLst/>
          </a:prstGeom>
        </p:spPr>
      </p:pic>
    </p:spTree>
    <p:extLst>
      <p:ext uri="{BB962C8B-B14F-4D97-AF65-F5344CB8AC3E}">
        <p14:creationId xmlns:p14="http://schemas.microsoft.com/office/powerpoint/2010/main" val="1568299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18</a:t>
            </a:fld>
            <a:endParaRPr lang="en-US"/>
          </a:p>
        </p:txBody>
      </p:sp>
      <p:sp>
        <p:nvSpPr>
          <p:cNvPr id="4" name="Content Placeholder 2"/>
          <p:cNvSpPr txBox="1">
            <a:spLocks/>
          </p:cNvSpPr>
          <p:nvPr/>
        </p:nvSpPr>
        <p:spPr>
          <a:xfrm rot="16200000">
            <a:off x="-1828800" y="3355299"/>
            <a:ext cx="5562601" cy="99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t>Pearson residuals for encounter</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0"/>
            <a:ext cx="2199101" cy="6858000"/>
          </a:xfrm>
          <a:prstGeom prst="rect">
            <a:avLst/>
          </a:prstGeom>
        </p:spPr>
      </p:pic>
      <p:sp>
        <p:nvSpPr>
          <p:cNvPr id="6" name="Content Placeholder 2"/>
          <p:cNvSpPr txBox="1">
            <a:spLocks/>
          </p:cNvSpPr>
          <p:nvPr/>
        </p:nvSpPr>
        <p:spPr>
          <a:xfrm rot="16200000">
            <a:off x="1627607" y="3352801"/>
            <a:ext cx="5562601" cy="990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Pearson residuals for positive catch rates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390" y="23734"/>
            <a:ext cx="2199101" cy="6858000"/>
          </a:xfrm>
          <a:prstGeom prst="rect">
            <a:avLst/>
          </a:prstGeom>
        </p:spPr>
      </p:pic>
    </p:spTree>
    <p:extLst>
      <p:ext uri="{BB962C8B-B14F-4D97-AF65-F5344CB8AC3E}">
        <p14:creationId xmlns:p14="http://schemas.microsoft.com/office/powerpoint/2010/main" val="86985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a:t>Advice – Look at bounds and gradients</a:t>
            </a:r>
            <a:endParaRPr lang="en-US" sz="2800" dirty="0"/>
          </a:p>
        </p:txBody>
      </p:sp>
      <p:sp>
        <p:nvSpPr>
          <p:cNvPr id="4" name="Content Placeholder 2"/>
          <p:cNvSpPr txBox="1">
            <a:spLocks/>
          </p:cNvSpPr>
          <p:nvPr/>
        </p:nvSpPr>
        <p:spPr>
          <a:xfrm>
            <a:off x="304800" y="838200"/>
            <a:ext cx="8623540"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spcAft>
                <a:spcPts val="1200"/>
              </a:spcAft>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spcAft>
                <a:spcPts val="1200"/>
              </a:spcAft>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spcAft>
                <a:spcPts val="1200"/>
              </a:spcAft>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spcAft>
                <a:spcPts val="12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graphicFrame>
        <p:nvGraphicFramePr>
          <p:cNvPr id="12" name="Table 11"/>
          <p:cNvGraphicFramePr>
            <a:graphicFrameLocks noGrp="1"/>
          </p:cNvGraphicFramePr>
          <p:nvPr>
            <p:extLst/>
          </p:nvPr>
        </p:nvGraphicFramePr>
        <p:xfrm>
          <a:off x="152400" y="1196658"/>
          <a:ext cx="4356339" cy="5470608"/>
        </p:xfrm>
        <a:graphic>
          <a:graphicData uri="http://schemas.openxmlformats.org/drawingml/2006/table">
            <a:tbl>
              <a:tblPr firstRow="1" firstCol="1" bandRow="1">
                <a:tableStyleId>{5C22544A-7EE6-4342-B048-85BDC9FD1C3A}</a:tableStyleId>
              </a:tblPr>
              <a:tblGrid>
                <a:gridCol w="549623">
                  <a:extLst>
                    <a:ext uri="{9D8B030D-6E8A-4147-A177-3AD203B41FA5}">
                      <a16:colId xmlns:a16="http://schemas.microsoft.com/office/drawing/2014/main" val="3352343984"/>
                    </a:ext>
                  </a:extLst>
                </a:gridCol>
                <a:gridCol w="677870">
                  <a:extLst>
                    <a:ext uri="{9D8B030D-6E8A-4147-A177-3AD203B41FA5}">
                      <a16:colId xmlns:a16="http://schemas.microsoft.com/office/drawing/2014/main" val="3312121158"/>
                    </a:ext>
                  </a:extLst>
                </a:gridCol>
                <a:gridCol w="747145">
                  <a:extLst>
                    <a:ext uri="{9D8B030D-6E8A-4147-A177-3AD203B41FA5}">
                      <a16:colId xmlns:a16="http://schemas.microsoft.com/office/drawing/2014/main" val="1970328299"/>
                    </a:ext>
                  </a:extLst>
                </a:gridCol>
                <a:gridCol w="549623">
                  <a:extLst>
                    <a:ext uri="{9D8B030D-6E8A-4147-A177-3AD203B41FA5}">
                      <a16:colId xmlns:a16="http://schemas.microsoft.com/office/drawing/2014/main" val="3942034570"/>
                    </a:ext>
                  </a:extLst>
                </a:gridCol>
                <a:gridCol w="549623">
                  <a:extLst>
                    <a:ext uri="{9D8B030D-6E8A-4147-A177-3AD203B41FA5}">
                      <a16:colId xmlns:a16="http://schemas.microsoft.com/office/drawing/2014/main" val="2746326924"/>
                    </a:ext>
                  </a:extLst>
                </a:gridCol>
                <a:gridCol w="549623">
                  <a:extLst>
                    <a:ext uri="{9D8B030D-6E8A-4147-A177-3AD203B41FA5}">
                      <a16:colId xmlns:a16="http://schemas.microsoft.com/office/drawing/2014/main" val="1704927374"/>
                    </a:ext>
                  </a:extLst>
                </a:gridCol>
                <a:gridCol w="732832">
                  <a:extLst>
                    <a:ext uri="{9D8B030D-6E8A-4147-A177-3AD203B41FA5}">
                      <a16:colId xmlns:a16="http://schemas.microsoft.com/office/drawing/2014/main" val="2835865557"/>
                    </a:ext>
                  </a:extLst>
                </a:gridCol>
              </a:tblGrid>
              <a:tr h="120394">
                <a:tc>
                  <a:txBody>
                    <a:bodyPr/>
                    <a:lstStyle/>
                    <a:p>
                      <a:pPr>
                        <a:lnSpc>
                          <a:spcPct val="107000"/>
                        </a:lnSpc>
                      </a:pPr>
                      <a:endParaRPr lang="en-GB" sz="900">
                        <a:effectLst/>
                        <a:latin typeface="Calibri" panose="020F0502020204030204" pitchFamily="34" charset="0"/>
                      </a:endParaRPr>
                    </a:p>
                  </a:txBody>
                  <a:tcPr marL="23013" marR="23013" marT="0" marB="0" anchor="b"/>
                </a:tc>
                <a:tc>
                  <a:txBody>
                    <a:bodyPr/>
                    <a:lstStyle/>
                    <a:p>
                      <a:pPr marL="0" marR="0">
                        <a:lnSpc>
                          <a:spcPct val="107000"/>
                        </a:lnSpc>
                        <a:spcBef>
                          <a:spcPts val="0"/>
                        </a:spcBef>
                        <a:spcAft>
                          <a:spcPts val="0"/>
                        </a:spcAft>
                      </a:pPr>
                      <a:r>
                        <a:rPr lang="en-GB" sz="900">
                          <a:effectLst/>
                        </a:rPr>
                        <a:t>Param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dirty="0" err="1">
                          <a:effectLst/>
                        </a:rPr>
                        <a:t>starting_value</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Lower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MLE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Upper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final_gradient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77004624"/>
                  </a:ext>
                </a:extLst>
              </a:tr>
              <a:tr h="120394">
                <a:tc>
                  <a:txBody>
                    <a:bodyPr/>
                    <a:lstStyle/>
                    <a:p>
                      <a:pPr marL="0" marR="0" algn="r">
                        <a:lnSpc>
                          <a:spcPct val="107000"/>
                        </a:lnSpc>
                        <a:spcBef>
                          <a:spcPts val="0"/>
                        </a:spcBef>
                        <a:spcAft>
                          <a:spcPts val="0"/>
                        </a:spcAft>
                      </a:pPr>
                      <a:r>
                        <a:rPr lang="en-GB" sz="900">
                          <a:effectLst/>
                        </a:rPr>
                        <a:t>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ln_H_input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0.231528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-6.19E-08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872821121"/>
                  </a:ext>
                </a:extLst>
              </a:tr>
              <a:tr h="120394">
                <a:tc>
                  <a:txBody>
                    <a:bodyPr/>
                    <a:lstStyle/>
                    <a:p>
                      <a:pPr marL="0" marR="0" algn="r">
                        <a:lnSpc>
                          <a:spcPct val="107000"/>
                        </a:lnSpc>
                        <a:spcBef>
                          <a:spcPts val="0"/>
                        </a:spcBef>
                        <a:spcAft>
                          <a:spcPts val="0"/>
                        </a:spcAft>
                      </a:pPr>
                      <a:r>
                        <a:rPr lang="en-GB" sz="900">
                          <a:effectLst/>
                        </a:rPr>
                        <a:t>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ln_H_input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-0.96568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dirty="0">
                          <a:effectLst/>
                        </a:rPr>
                        <a:t>-8.88E-08</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63888664"/>
                  </a:ext>
                </a:extLst>
              </a:tr>
              <a:tr h="120394">
                <a:tc>
                  <a:txBody>
                    <a:bodyPr/>
                    <a:lstStyle/>
                    <a:p>
                      <a:pPr marL="0" marR="0" algn="r">
                        <a:lnSpc>
                          <a:spcPct val="107000"/>
                        </a:lnSpc>
                        <a:spcBef>
                          <a:spcPts val="0"/>
                        </a:spcBef>
                        <a:spcAft>
                          <a:spcPts val="0"/>
                        </a:spcAft>
                      </a:pPr>
                      <a:r>
                        <a:rPr lang="en-GB" sz="900">
                          <a:effectLst/>
                        </a:rPr>
                        <a:t>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4.120475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2.44E-09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618857198"/>
                  </a:ext>
                </a:extLst>
              </a:tr>
              <a:tr h="120394">
                <a:tc>
                  <a:txBody>
                    <a:bodyPr/>
                    <a:lstStyle/>
                    <a:p>
                      <a:pPr marL="0" marR="0" algn="r">
                        <a:lnSpc>
                          <a:spcPct val="107000"/>
                        </a:lnSpc>
                        <a:spcBef>
                          <a:spcPts val="0"/>
                        </a:spcBef>
                        <a:spcAft>
                          <a:spcPts val="0"/>
                        </a:spcAft>
                      </a:pPr>
                      <a:r>
                        <a:rPr lang="en-GB" sz="900">
                          <a:effectLst/>
                        </a:rPr>
                        <a:t>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4.228782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1.90E-09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185215780"/>
                  </a:ext>
                </a:extLst>
              </a:tr>
              <a:tr h="120394">
                <a:tc>
                  <a:txBody>
                    <a:bodyPr/>
                    <a:lstStyle/>
                    <a:p>
                      <a:pPr marL="0" marR="0" algn="r">
                        <a:lnSpc>
                          <a:spcPct val="107000"/>
                        </a:lnSpc>
                        <a:spcBef>
                          <a:spcPts val="0"/>
                        </a:spcBef>
                        <a:spcAft>
                          <a:spcPts val="0"/>
                        </a:spcAft>
                      </a:pPr>
                      <a:r>
                        <a:rPr lang="en-GB" sz="900">
                          <a:effectLst/>
                        </a:rPr>
                        <a:t>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dirty="0">
                          <a:effectLst/>
                        </a:rPr>
                        <a:t>beta1_ct</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4.322799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-5.30E-10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906869394"/>
                  </a:ext>
                </a:extLst>
              </a:tr>
              <a:tr h="120394">
                <a:tc>
                  <a:txBody>
                    <a:bodyPr/>
                    <a:lstStyle/>
                    <a:p>
                      <a:pPr marL="0" marR="0" algn="r">
                        <a:lnSpc>
                          <a:spcPct val="107000"/>
                        </a:lnSpc>
                        <a:spcBef>
                          <a:spcPts val="0"/>
                        </a:spcBef>
                        <a:spcAft>
                          <a:spcPts val="0"/>
                        </a:spcAft>
                      </a:pPr>
                      <a:r>
                        <a:rPr lang="en-GB" sz="900">
                          <a:effectLst/>
                        </a:rPr>
                        <a:t>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5.093036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89743244"/>
                  </a:ext>
                </a:extLst>
              </a:tr>
              <a:tr h="120394">
                <a:tc>
                  <a:txBody>
                    <a:bodyPr/>
                    <a:lstStyle/>
                    <a:p>
                      <a:pPr marL="0" marR="0" algn="r">
                        <a:lnSpc>
                          <a:spcPct val="107000"/>
                        </a:lnSpc>
                        <a:spcBef>
                          <a:spcPts val="0"/>
                        </a:spcBef>
                        <a:spcAft>
                          <a:spcPts val="0"/>
                        </a:spcAft>
                      </a:pPr>
                      <a:r>
                        <a:rPr lang="en-GB" sz="900">
                          <a:effectLst/>
                        </a:rPr>
                        <a:t>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dirty="0">
                          <a:effectLst/>
                        </a:rPr>
                        <a:t>beta1_ct</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5.428053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-5.17E-08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01319439"/>
                  </a:ext>
                </a:extLst>
              </a:tr>
              <a:tr h="120394">
                <a:tc>
                  <a:txBody>
                    <a:bodyPr/>
                    <a:lstStyle/>
                    <a:p>
                      <a:pPr marL="0" marR="0" algn="r">
                        <a:lnSpc>
                          <a:spcPct val="107000"/>
                        </a:lnSpc>
                        <a:spcBef>
                          <a:spcPts val="0"/>
                        </a:spcBef>
                        <a:spcAft>
                          <a:spcPts val="0"/>
                        </a:spcAft>
                      </a:pPr>
                      <a:r>
                        <a:rPr lang="en-GB" sz="900">
                          <a:effectLst/>
                        </a:rPr>
                        <a:t>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4.105238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-2.95E-09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721999891"/>
                  </a:ext>
                </a:extLst>
              </a:tr>
              <a:tr h="120394">
                <a:tc>
                  <a:txBody>
                    <a:bodyPr/>
                    <a:lstStyle/>
                    <a:p>
                      <a:pPr marL="0" marR="0" algn="r">
                        <a:lnSpc>
                          <a:spcPct val="107000"/>
                        </a:lnSpc>
                        <a:spcBef>
                          <a:spcPts val="0"/>
                        </a:spcBef>
                        <a:spcAft>
                          <a:spcPts val="0"/>
                        </a:spcAft>
                      </a:pPr>
                      <a:r>
                        <a:rPr lang="en-GB" sz="900">
                          <a:effectLst/>
                        </a:rPr>
                        <a:t>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5.056347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4.29E-09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039973609"/>
                  </a:ext>
                </a:extLst>
              </a:tr>
              <a:tr h="120394">
                <a:tc>
                  <a:txBody>
                    <a:bodyPr/>
                    <a:lstStyle/>
                    <a:p>
                      <a:pPr marL="0" marR="0" algn="r">
                        <a:lnSpc>
                          <a:spcPct val="107000"/>
                        </a:lnSpc>
                        <a:spcBef>
                          <a:spcPts val="0"/>
                        </a:spcBef>
                        <a:spcAft>
                          <a:spcPts val="0"/>
                        </a:spcAft>
                      </a:pPr>
                      <a:r>
                        <a:rPr lang="en-GB" sz="900">
                          <a:effectLst/>
                        </a:rPr>
                        <a:t>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4.168261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-5.53E-09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626155877"/>
                  </a:ext>
                </a:extLst>
              </a:tr>
              <a:tr h="120394">
                <a:tc>
                  <a:txBody>
                    <a:bodyPr/>
                    <a:lstStyle/>
                    <a:p>
                      <a:pPr marL="0" marR="0" algn="r">
                        <a:lnSpc>
                          <a:spcPct val="107000"/>
                        </a:lnSpc>
                        <a:spcBef>
                          <a:spcPts val="0"/>
                        </a:spcBef>
                        <a:spcAft>
                          <a:spcPts val="0"/>
                        </a:spcAft>
                      </a:pPr>
                      <a:r>
                        <a:rPr lang="en-GB" sz="900">
                          <a:effectLst/>
                        </a:rPr>
                        <a:t>11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4.333523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7.79E-09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678429213"/>
                  </a:ext>
                </a:extLst>
              </a:tr>
              <a:tr h="120394">
                <a:tc>
                  <a:txBody>
                    <a:bodyPr/>
                    <a:lstStyle/>
                    <a:p>
                      <a:pPr marL="0" marR="0" algn="r">
                        <a:lnSpc>
                          <a:spcPct val="107000"/>
                        </a:lnSpc>
                        <a:spcBef>
                          <a:spcPts val="0"/>
                        </a:spcBef>
                        <a:spcAft>
                          <a:spcPts val="0"/>
                        </a:spcAft>
                      </a:pPr>
                      <a:r>
                        <a:rPr lang="en-GB" sz="900">
                          <a:effectLst/>
                        </a:rPr>
                        <a:t>12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5.989274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-1.02E-08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919339380"/>
                  </a:ext>
                </a:extLst>
              </a:tr>
              <a:tr h="120394">
                <a:tc>
                  <a:txBody>
                    <a:bodyPr/>
                    <a:lstStyle/>
                    <a:p>
                      <a:pPr marL="0" marR="0" algn="r">
                        <a:lnSpc>
                          <a:spcPct val="107000"/>
                        </a:lnSpc>
                        <a:spcBef>
                          <a:spcPts val="0"/>
                        </a:spcBef>
                        <a:spcAft>
                          <a:spcPts val="0"/>
                        </a:spcAft>
                      </a:pPr>
                      <a:r>
                        <a:rPr lang="en-GB" sz="900">
                          <a:effectLst/>
                        </a:rPr>
                        <a:t>13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4.524008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3.45E-09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830222652"/>
                  </a:ext>
                </a:extLst>
              </a:tr>
              <a:tr h="120394">
                <a:tc>
                  <a:txBody>
                    <a:bodyPr/>
                    <a:lstStyle/>
                    <a:p>
                      <a:pPr marL="0" marR="0" algn="r">
                        <a:lnSpc>
                          <a:spcPct val="107000"/>
                        </a:lnSpc>
                        <a:spcBef>
                          <a:spcPts val="0"/>
                        </a:spcBef>
                        <a:spcAft>
                          <a:spcPts val="0"/>
                        </a:spcAft>
                      </a:pPr>
                      <a:r>
                        <a:rPr lang="en-GB" sz="900">
                          <a:effectLst/>
                        </a:rPr>
                        <a:t>14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5.265399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3.09E-09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747143866"/>
                  </a:ext>
                </a:extLst>
              </a:tr>
              <a:tr h="120394">
                <a:tc>
                  <a:txBody>
                    <a:bodyPr/>
                    <a:lstStyle/>
                    <a:p>
                      <a:pPr marL="0" marR="0" algn="r">
                        <a:lnSpc>
                          <a:spcPct val="107000"/>
                        </a:lnSpc>
                        <a:spcBef>
                          <a:spcPts val="0"/>
                        </a:spcBef>
                        <a:spcAft>
                          <a:spcPts val="0"/>
                        </a:spcAft>
                      </a:pPr>
                      <a:r>
                        <a:rPr lang="en-GB" sz="900">
                          <a:effectLst/>
                        </a:rPr>
                        <a:t>15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5.646847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-9.95E-11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118183939"/>
                  </a:ext>
                </a:extLst>
              </a:tr>
              <a:tr h="120394">
                <a:tc>
                  <a:txBody>
                    <a:bodyPr/>
                    <a:lstStyle/>
                    <a:p>
                      <a:pPr marL="0" marR="0" algn="r">
                        <a:lnSpc>
                          <a:spcPct val="107000"/>
                        </a:lnSpc>
                        <a:spcBef>
                          <a:spcPts val="0"/>
                        </a:spcBef>
                        <a:spcAft>
                          <a:spcPts val="0"/>
                        </a:spcAft>
                      </a:pPr>
                      <a:r>
                        <a:rPr lang="en-GB" sz="900">
                          <a:effectLst/>
                        </a:rPr>
                        <a:t>16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4.886118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3.52E-09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966252164"/>
                  </a:ext>
                </a:extLst>
              </a:tr>
              <a:tr h="120394">
                <a:tc>
                  <a:txBody>
                    <a:bodyPr/>
                    <a:lstStyle/>
                    <a:p>
                      <a:pPr marL="0" marR="0" algn="r">
                        <a:lnSpc>
                          <a:spcPct val="107000"/>
                        </a:lnSpc>
                        <a:spcBef>
                          <a:spcPts val="0"/>
                        </a:spcBef>
                        <a:spcAft>
                          <a:spcPts val="0"/>
                        </a:spcAft>
                      </a:pPr>
                      <a:r>
                        <a:rPr lang="en-GB" sz="900">
                          <a:effectLst/>
                        </a:rPr>
                        <a:t>17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5.073619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4.40E-09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881381597"/>
                  </a:ext>
                </a:extLst>
              </a:tr>
              <a:tr h="120394">
                <a:tc>
                  <a:txBody>
                    <a:bodyPr/>
                    <a:lstStyle/>
                    <a:p>
                      <a:pPr marL="0" marR="0" algn="r">
                        <a:lnSpc>
                          <a:spcPct val="107000"/>
                        </a:lnSpc>
                        <a:spcBef>
                          <a:spcPts val="0"/>
                        </a:spcBef>
                        <a:spcAft>
                          <a:spcPts val="0"/>
                        </a:spcAft>
                      </a:pPr>
                      <a:r>
                        <a:rPr lang="en-GB" sz="900">
                          <a:effectLst/>
                        </a:rPr>
                        <a:t>18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4.753279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5.61E-09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807112239"/>
                  </a:ext>
                </a:extLst>
              </a:tr>
              <a:tr h="120394">
                <a:tc>
                  <a:txBody>
                    <a:bodyPr/>
                    <a:lstStyle/>
                    <a:p>
                      <a:pPr marL="0" marR="0" algn="r">
                        <a:lnSpc>
                          <a:spcPct val="107000"/>
                        </a:lnSpc>
                        <a:spcBef>
                          <a:spcPts val="0"/>
                        </a:spcBef>
                        <a:spcAft>
                          <a:spcPts val="0"/>
                        </a:spcAft>
                      </a:pPr>
                      <a:r>
                        <a:rPr lang="en-GB" sz="900">
                          <a:effectLst/>
                        </a:rPr>
                        <a:t>19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4.996536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4.81E-09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303536341"/>
                  </a:ext>
                </a:extLst>
              </a:tr>
              <a:tr h="120394">
                <a:tc>
                  <a:txBody>
                    <a:bodyPr/>
                    <a:lstStyle/>
                    <a:p>
                      <a:pPr marL="0" marR="0" algn="r">
                        <a:lnSpc>
                          <a:spcPct val="107000"/>
                        </a:lnSpc>
                        <a:spcBef>
                          <a:spcPts val="0"/>
                        </a:spcBef>
                        <a:spcAft>
                          <a:spcPts val="0"/>
                        </a:spcAft>
                      </a:pPr>
                      <a:r>
                        <a:rPr lang="en-GB" sz="900">
                          <a:effectLst/>
                        </a:rPr>
                        <a:t>20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6.218751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1.38E-09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158198791"/>
                  </a:ext>
                </a:extLst>
              </a:tr>
              <a:tr h="120394">
                <a:tc>
                  <a:txBody>
                    <a:bodyPr/>
                    <a:lstStyle/>
                    <a:p>
                      <a:pPr marL="0" marR="0" algn="r">
                        <a:lnSpc>
                          <a:spcPct val="107000"/>
                        </a:lnSpc>
                        <a:spcBef>
                          <a:spcPts val="0"/>
                        </a:spcBef>
                        <a:spcAft>
                          <a:spcPts val="0"/>
                        </a:spcAft>
                      </a:pPr>
                      <a:r>
                        <a:rPr lang="en-GB" sz="900">
                          <a:effectLst/>
                        </a:rPr>
                        <a:t>21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5.124685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-3.66E-09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793490138"/>
                  </a:ext>
                </a:extLst>
              </a:tr>
              <a:tr h="120394">
                <a:tc>
                  <a:txBody>
                    <a:bodyPr/>
                    <a:lstStyle/>
                    <a:p>
                      <a:pPr marL="0" marR="0" algn="r">
                        <a:lnSpc>
                          <a:spcPct val="107000"/>
                        </a:lnSpc>
                        <a:spcBef>
                          <a:spcPts val="0"/>
                        </a:spcBef>
                        <a:spcAft>
                          <a:spcPts val="0"/>
                        </a:spcAft>
                      </a:pPr>
                      <a:r>
                        <a:rPr lang="en-GB" sz="900">
                          <a:effectLst/>
                        </a:rPr>
                        <a:t>22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5.706784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-8.00E-09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29667826"/>
                  </a:ext>
                </a:extLst>
              </a:tr>
              <a:tr h="63926">
                <a:tc>
                  <a:txBody>
                    <a:bodyPr/>
                    <a:lstStyle/>
                    <a:p>
                      <a:pPr marL="0" marR="0" algn="r">
                        <a:lnSpc>
                          <a:spcPct val="107000"/>
                        </a:lnSpc>
                        <a:spcBef>
                          <a:spcPts val="0"/>
                        </a:spcBef>
                        <a:spcAft>
                          <a:spcPts val="0"/>
                        </a:spcAft>
                      </a:pPr>
                      <a:r>
                        <a:rPr lang="en-GB" sz="900">
                          <a:effectLst/>
                        </a:rPr>
                        <a:t>23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4.80919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4.36E-09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259336805"/>
                  </a:ext>
                </a:extLst>
              </a:tr>
              <a:tr h="120394">
                <a:tc>
                  <a:txBody>
                    <a:bodyPr/>
                    <a:lstStyle/>
                    <a:p>
                      <a:pPr marL="0" marR="0" algn="r">
                        <a:lnSpc>
                          <a:spcPct val="107000"/>
                        </a:lnSpc>
                        <a:spcBef>
                          <a:spcPts val="0"/>
                        </a:spcBef>
                        <a:spcAft>
                          <a:spcPts val="0"/>
                        </a:spcAft>
                      </a:pPr>
                      <a:r>
                        <a:rPr lang="en-GB" sz="900">
                          <a:effectLst/>
                        </a:rPr>
                        <a:t>24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4.534566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6.15E-09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506746163"/>
                  </a:ext>
                </a:extLst>
              </a:tr>
              <a:tr h="63926">
                <a:tc>
                  <a:txBody>
                    <a:bodyPr/>
                    <a:lstStyle/>
                    <a:p>
                      <a:pPr marL="0" marR="0" algn="r">
                        <a:lnSpc>
                          <a:spcPct val="107000"/>
                        </a:lnSpc>
                        <a:spcBef>
                          <a:spcPts val="0"/>
                        </a:spcBef>
                        <a:spcAft>
                          <a:spcPts val="0"/>
                        </a:spcAft>
                      </a:pPr>
                      <a:r>
                        <a:rPr lang="en-GB" sz="900">
                          <a:effectLst/>
                        </a:rPr>
                        <a:t>25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5.45406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-1.36E-09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838603959"/>
                  </a:ext>
                </a:extLst>
              </a:tr>
              <a:tr h="120394">
                <a:tc>
                  <a:txBody>
                    <a:bodyPr/>
                    <a:lstStyle/>
                    <a:p>
                      <a:pPr marL="0" marR="0" algn="r">
                        <a:lnSpc>
                          <a:spcPct val="107000"/>
                        </a:lnSpc>
                        <a:spcBef>
                          <a:spcPts val="0"/>
                        </a:spcBef>
                        <a:spcAft>
                          <a:spcPts val="0"/>
                        </a:spcAft>
                      </a:pPr>
                      <a:r>
                        <a:rPr lang="en-GB" sz="900">
                          <a:effectLst/>
                        </a:rPr>
                        <a:t>26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4.746618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4.78E-09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26931985"/>
                  </a:ext>
                </a:extLst>
              </a:tr>
              <a:tr h="120394">
                <a:tc>
                  <a:txBody>
                    <a:bodyPr/>
                    <a:lstStyle/>
                    <a:p>
                      <a:pPr marL="0" marR="0" algn="r">
                        <a:lnSpc>
                          <a:spcPct val="107000"/>
                        </a:lnSpc>
                        <a:spcBef>
                          <a:spcPts val="0"/>
                        </a:spcBef>
                        <a:spcAft>
                          <a:spcPts val="0"/>
                        </a:spcAft>
                      </a:pPr>
                      <a:r>
                        <a:rPr lang="en-GB" sz="900">
                          <a:effectLst/>
                        </a:rPr>
                        <a:t>27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4.572286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8.21E-09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054454876"/>
                  </a:ext>
                </a:extLst>
              </a:tr>
              <a:tr h="120394">
                <a:tc>
                  <a:txBody>
                    <a:bodyPr/>
                    <a:lstStyle/>
                    <a:p>
                      <a:pPr marL="0" marR="0" algn="r">
                        <a:lnSpc>
                          <a:spcPct val="107000"/>
                        </a:lnSpc>
                        <a:spcBef>
                          <a:spcPts val="0"/>
                        </a:spcBef>
                        <a:spcAft>
                          <a:spcPts val="0"/>
                        </a:spcAft>
                      </a:pPr>
                      <a:r>
                        <a:rPr lang="en-GB" sz="900">
                          <a:effectLst/>
                        </a:rPr>
                        <a:t>28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4.198098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1.19E-08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1328291472"/>
                  </a:ext>
                </a:extLst>
              </a:tr>
              <a:tr h="120394">
                <a:tc>
                  <a:txBody>
                    <a:bodyPr/>
                    <a:lstStyle/>
                    <a:p>
                      <a:pPr marL="0" marR="0" algn="r">
                        <a:lnSpc>
                          <a:spcPct val="107000"/>
                        </a:lnSpc>
                        <a:spcBef>
                          <a:spcPts val="0"/>
                        </a:spcBef>
                        <a:spcAft>
                          <a:spcPts val="0"/>
                        </a:spcAft>
                      </a:pPr>
                      <a:r>
                        <a:rPr lang="en-GB" sz="900">
                          <a:effectLst/>
                        </a:rPr>
                        <a:t>29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2.877037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1.34E-08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56202199"/>
                  </a:ext>
                </a:extLst>
              </a:tr>
              <a:tr h="120394">
                <a:tc>
                  <a:txBody>
                    <a:bodyPr/>
                    <a:lstStyle/>
                    <a:p>
                      <a:pPr marL="0" marR="0" algn="r">
                        <a:lnSpc>
                          <a:spcPct val="107000"/>
                        </a:lnSpc>
                        <a:spcBef>
                          <a:spcPts val="0"/>
                        </a:spcBef>
                        <a:spcAft>
                          <a:spcPts val="0"/>
                        </a:spcAft>
                      </a:pPr>
                      <a:r>
                        <a:rPr lang="en-GB" sz="900">
                          <a:effectLst/>
                        </a:rPr>
                        <a:t>30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3.426151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8.29E-09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112055209"/>
                  </a:ext>
                </a:extLst>
              </a:tr>
              <a:tr h="120394">
                <a:tc>
                  <a:txBody>
                    <a:bodyPr/>
                    <a:lstStyle/>
                    <a:p>
                      <a:pPr marL="0" marR="0" algn="r">
                        <a:lnSpc>
                          <a:spcPct val="107000"/>
                        </a:lnSpc>
                        <a:spcBef>
                          <a:spcPts val="0"/>
                        </a:spcBef>
                        <a:spcAft>
                          <a:spcPts val="0"/>
                        </a:spcAft>
                      </a:pPr>
                      <a:r>
                        <a:rPr lang="en-GB" sz="900">
                          <a:effectLst/>
                        </a:rPr>
                        <a:t>31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2.986486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5.37E-09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442051994"/>
                  </a:ext>
                </a:extLst>
              </a:tr>
              <a:tr h="120394">
                <a:tc>
                  <a:txBody>
                    <a:bodyPr/>
                    <a:lstStyle/>
                    <a:p>
                      <a:pPr marL="0" marR="0" algn="r">
                        <a:lnSpc>
                          <a:spcPct val="107000"/>
                        </a:lnSpc>
                        <a:spcBef>
                          <a:spcPts val="0"/>
                        </a:spcBef>
                        <a:spcAft>
                          <a:spcPts val="0"/>
                        </a:spcAft>
                      </a:pPr>
                      <a:r>
                        <a:rPr lang="en-GB" sz="900">
                          <a:effectLst/>
                        </a:rPr>
                        <a:t>32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4.659832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4.15E-09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369907577"/>
                  </a:ext>
                </a:extLst>
              </a:tr>
              <a:tr h="120394">
                <a:tc>
                  <a:txBody>
                    <a:bodyPr/>
                    <a:lstStyle/>
                    <a:p>
                      <a:pPr marL="0" marR="0" algn="r">
                        <a:lnSpc>
                          <a:spcPct val="107000"/>
                        </a:lnSpc>
                        <a:spcBef>
                          <a:spcPts val="0"/>
                        </a:spcBef>
                        <a:spcAft>
                          <a:spcPts val="0"/>
                        </a:spcAft>
                      </a:pPr>
                      <a:r>
                        <a:rPr lang="en-GB" sz="900">
                          <a:effectLst/>
                        </a:rPr>
                        <a:t>33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4.656848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7.09E-09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3201621630"/>
                  </a:ext>
                </a:extLst>
              </a:tr>
              <a:tr h="63926">
                <a:tc>
                  <a:txBody>
                    <a:bodyPr/>
                    <a:lstStyle/>
                    <a:p>
                      <a:pPr marL="0" marR="0" algn="r">
                        <a:lnSpc>
                          <a:spcPct val="107000"/>
                        </a:lnSpc>
                        <a:spcBef>
                          <a:spcPts val="0"/>
                        </a:spcBef>
                        <a:spcAft>
                          <a:spcPts val="0"/>
                        </a:spcAft>
                      </a:pPr>
                      <a:r>
                        <a:rPr lang="en-GB" sz="900">
                          <a:effectLst/>
                        </a:rPr>
                        <a:t>34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5.18952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2951385186"/>
                  </a:ext>
                </a:extLst>
              </a:tr>
              <a:tr h="120394">
                <a:tc>
                  <a:txBody>
                    <a:bodyPr/>
                    <a:lstStyle/>
                    <a:p>
                      <a:pPr marL="0" marR="0" algn="r">
                        <a:lnSpc>
                          <a:spcPct val="107000"/>
                        </a:lnSpc>
                        <a:spcBef>
                          <a:spcPts val="0"/>
                        </a:spcBef>
                        <a:spcAft>
                          <a:spcPts val="0"/>
                        </a:spcAft>
                      </a:pPr>
                      <a:r>
                        <a:rPr lang="en-GB" sz="900">
                          <a:effectLst/>
                        </a:rPr>
                        <a:t>35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beta1_ct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-4.64096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6.231048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1.60E-09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4114540319"/>
                  </a:ext>
                </a:extLst>
              </a:tr>
              <a:tr h="120394">
                <a:tc>
                  <a:txBody>
                    <a:bodyPr/>
                    <a:lstStyle/>
                    <a:p>
                      <a:pPr marL="0" marR="0" algn="r">
                        <a:lnSpc>
                          <a:spcPct val="107000"/>
                        </a:lnSpc>
                        <a:spcBef>
                          <a:spcPts val="0"/>
                        </a:spcBef>
                        <a:spcAft>
                          <a:spcPts val="0"/>
                        </a:spcAft>
                      </a:pPr>
                      <a:r>
                        <a:rPr lang="en-GB" sz="900">
                          <a:effectLst/>
                        </a:rPr>
                        <a:t>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L_omega1_z</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-0.83795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-1.94641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1.61E-07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551370291"/>
                  </a:ext>
                </a:extLst>
              </a:tr>
              <a:tr h="120394">
                <a:tc>
                  <a:txBody>
                    <a:bodyPr/>
                    <a:lstStyle/>
                    <a:p>
                      <a:pPr marL="0" marR="0" algn="r">
                        <a:lnSpc>
                          <a:spcPct val="107000"/>
                        </a:lnSpc>
                        <a:spcBef>
                          <a:spcPts val="0"/>
                        </a:spcBef>
                        <a:spcAft>
                          <a:spcPts val="0"/>
                        </a:spcAft>
                      </a:pPr>
                      <a:r>
                        <a:rPr lang="en-GB" sz="900">
                          <a:effectLst/>
                        </a:rPr>
                        <a:t>37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L_epsilon1_z</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1.037078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0.975252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-3.53E-07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594752532"/>
                  </a:ext>
                </a:extLst>
              </a:tr>
              <a:tr h="120394">
                <a:tc>
                  <a:txBody>
                    <a:bodyPr/>
                    <a:lstStyle/>
                    <a:p>
                      <a:pPr marL="0" marR="0" algn="r">
                        <a:lnSpc>
                          <a:spcPct val="107000"/>
                        </a:lnSpc>
                        <a:spcBef>
                          <a:spcPts val="0"/>
                        </a:spcBef>
                        <a:spcAft>
                          <a:spcPts val="0"/>
                        </a:spcAft>
                      </a:pPr>
                      <a:r>
                        <a:rPr lang="en-GB" sz="900">
                          <a:effectLst/>
                        </a:rPr>
                        <a:t>38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nSpc>
                          <a:spcPct val="107000"/>
                        </a:lnSpc>
                        <a:spcBef>
                          <a:spcPts val="0"/>
                        </a:spcBef>
                        <a:spcAft>
                          <a:spcPts val="0"/>
                        </a:spcAft>
                      </a:pPr>
                      <a:r>
                        <a:rPr lang="en-GB" sz="900">
                          <a:effectLst/>
                        </a:rPr>
                        <a:t>logkappa1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-0.10536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-6.01012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-4.12041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a:effectLst/>
                        </a:rPr>
                        <a:t>-2.57395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tc>
                  <a:txBody>
                    <a:bodyPr/>
                    <a:lstStyle/>
                    <a:p>
                      <a:pPr marL="0" marR="0" algn="r">
                        <a:lnSpc>
                          <a:spcPct val="107000"/>
                        </a:lnSpc>
                        <a:spcBef>
                          <a:spcPts val="0"/>
                        </a:spcBef>
                        <a:spcAft>
                          <a:spcPts val="0"/>
                        </a:spcAft>
                      </a:pPr>
                      <a:r>
                        <a:rPr lang="en-GB" sz="900" dirty="0">
                          <a:effectLst/>
                        </a:rPr>
                        <a:t>4.33E-07</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3013" marR="23013" marT="0" marB="0" anchor="b"/>
                </a:tc>
                <a:extLst>
                  <a:ext uri="{0D108BD9-81ED-4DB2-BD59-A6C34878D82A}">
                    <a16:rowId xmlns:a16="http://schemas.microsoft.com/office/drawing/2014/main" val="639821323"/>
                  </a:ext>
                </a:extLst>
              </a:tr>
            </a:tbl>
          </a:graphicData>
        </a:graphic>
      </p:graphicFrame>
      <p:graphicFrame>
        <p:nvGraphicFramePr>
          <p:cNvPr id="14" name="Table 13"/>
          <p:cNvGraphicFramePr>
            <a:graphicFrameLocks noGrp="1"/>
          </p:cNvGraphicFramePr>
          <p:nvPr>
            <p:extLst/>
          </p:nvPr>
        </p:nvGraphicFramePr>
        <p:xfrm>
          <a:off x="4508739" y="934849"/>
          <a:ext cx="4340942" cy="5896076"/>
        </p:xfrm>
        <a:graphic>
          <a:graphicData uri="http://schemas.openxmlformats.org/drawingml/2006/table">
            <a:tbl>
              <a:tblPr firstRow="1" firstCol="1" bandRow="1">
                <a:tableStyleId>{5C22544A-7EE6-4342-B048-85BDC9FD1C3A}</a:tableStyleId>
              </a:tblPr>
              <a:tblGrid>
                <a:gridCol w="504517">
                  <a:extLst>
                    <a:ext uri="{9D8B030D-6E8A-4147-A177-3AD203B41FA5}">
                      <a16:colId xmlns:a16="http://schemas.microsoft.com/office/drawing/2014/main" val="1767472807"/>
                    </a:ext>
                  </a:extLst>
                </a:gridCol>
                <a:gridCol w="719986">
                  <a:extLst>
                    <a:ext uri="{9D8B030D-6E8A-4147-A177-3AD203B41FA5}">
                      <a16:colId xmlns:a16="http://schemas.microsoft.com/office/drawing/2014/main" val="2815811990"/>
                    </a:ext>
                  </a:extLst>
                </a:gridCol>
                <a:gridCol w="783577">
                  <a:extLst>
                    <a:ext uri="{9D8B030D-6E8A-4147-A177-3AD203B41FA5}">
                      <a16:colId xmlns:a16="http://schemas.microsoft.com/office/drawing/2014/main" val="1478147416"/>
                    </a:ext>
                  </a:extLst>
                </a:gridCol>
                <a:gridCol w="504517">
                  <a:extLst>
                    <a:ext uri="{9D8B030D-6E8A-4147-A177-3AD203B41FA5}">
                      <a16:colId xmlns:a16="http://schemas.microsoft.com/office/drawing/2014/main" val="885561912"/>
                    </a:ext>
                  </a:extLst>
                </a:gridCol>
                <a:gridCol w="553391">
                  <a:extLst>
                    <a:ext uri="{9D8B030D-6E8A-4147-A177-3AD203B41FA5}">
                      <a16:colId xmlns:a16="http://schemas.microsoft.com/office/drawing/2014/main" val="1178301745"/>
                    </a:ext>
                  </a:extLst>
                </a:gridCol>
                <a:gridCol w="504517">
                  <a:extLst>
                    <a:ext uri="{9D8B030D-6E8A-4147-A177-3AD203B41FA5}">
                      <a16:colId xmlns:a16="http://schemas.microsoft.com/office/drawing/2014/main" val="567789989"/>
                    </a:ext>
                  </a:extLst>
                </a:gridCol>
                <a:gridCol w="770437">
                  <a:extLst>
                    <a:ext uri="{9D8B030D-6E8A-4147-A177-3AD203B41FA5}">
                      <a16:colId xmlns:a16="http://schemas.microsoft.com/office/drawing/2014/main" val="1882384631"/>
                    </a:ext>
                  </a:extLst>
                </a:gridCol>
              </a:tblGrid>
              <a:tr h="156436">
                <a:tc>
                  <a:txBody>
                    <a:bodyPr/>
                    <a:lstStyle/>
                    <a:p>
                      <a:pPr>
                        <a:lnSpc>
                          <a:spcPct val="107000"/>
                        </a:lnSpc>
                      </a:pPr>
                      <a:endParaRPr lang="en-GB" sz="900" dirty="0">
                        <a:effectLst/>
                        <a:latin typeface="Calibri" panose="020F0502020204030204" pitchFamily="34" charset="0"/>
                      </a:endParaRPr>
                    </a:p>
                  </a:txBody>
                  <a:tcPr marL="24264" marR="24264" marT="0" marB="0" anchor="b"/>
                </a:tc>
                <a:tc>
                  <a:txBody>
                    <a:bodyPr/>
                    <a:lstStyle/>
                    <a:p>
                      <a:pPr marL="0" marR="0">
                        <a:lnSpc>
                          <a:spcPct val="107000"/>
                        </a:lnSpc>
                        <a:spcBef>
                          <a:spcPts val="0"/>
                        </a:spcBef>
                        <a:spcAft>
                          <a:spcPts val="0"/>
                        </a:spcAft>
                      </a:pPr>
                      <a:r>
                        <a:rPr lang="en-GB" sz="900">
                          <a:effectLst/>
                        </a:rPr>
                        <a:t>Param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starting_value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Lower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MLE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Upper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final_gradient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718281366"/>
                  </a:ext>
                </a:extLst>
              </a:tr>
              <a:tr h="156436">
                <a:tc>
                  <a:txBody>
                    <a:bodyPr/>
                    <a:lstStyle/>
                    <a:p>
                      <a:pPr marL="0" marR="0" algn="r">
                        <a:lnSpc>
                          <a:spcPct val="107000"/>
                        </a:lnSpc>
                        <a:spcBef>
                          <a:spcPts val="0"/>
                        </a:spcBef>
                        <a:spcAft>
                          <a:spcPts val="0"/>
                        </a:spcAft>
                      </a:pPr>
                      <a:r>
                        <a:rPr lang="en-GB" sz="900" dirty="0">
                          <a:effectLst/>
                        </a:rPr>
                        <a:t>39</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7.516834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2.20E-10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483000921"/>
                  </a:ext>
                </a:extLst>
              </a:tr>
              <a:tr h="156436">
                <a:tc>
                  <a:txBody>
                    <a:bodyPr/>
                    <a:lstStyle/>
                    <a:p>
                      <a:pPr marL="0" marR="0" algn="r">
                        <a:lnSpc>
                          <a:spcPct val="107000"/>
                        </a:lnSpc>
                        <a:spcBef>
                          <a:spcPts val="0"/>
                        </a:spcBef>
                        <a:spcAft>
                          <a:spcPts val="0"/>
                        </a:spcAft>
                      </a:pPr>
                      <a:r>
                        <a:rPr lang="en-GB" sz="900">
                          <a:effectLst/>
                        </a:rPr>
                        <a:t>40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8.739776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-1.49E-10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651062661"/>
                  </a:ext>
                </a:extLst>
              </a:tr>
              <a:tr h="156436">
                <a:tc>
                  <a:txBody>
                    <a:bodyPr/>
                    <a:lstStyle/>
                    <a:p>
                      <a:pPr marL="0" marR="0" algn="r">
                        <a:lnSpc>
                          <a:spcPct val="107000"/>
                        </a:lnSpc>
                        <a:spcBef>
                          <a:spcPts val="0"/>
                        </a:spcBef>
                        <a:spcAft>
                          <a:spcPts val="0"/>
                        </a:spcAft>
                      </a:pPr>
                      <a:r>
                        <a:rPr lang="en-GB" sz="900">
                          <a:effectLst/>
                        </a:rPr>
                        <a:t>41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7.843733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1.06E-09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471831200"/>
                  </a:ext>
                </a:extLst>
              </a:tr>
              <a:tr h="156436">
                <a:tc>
                  <a:txBody>
                    <a:bodyPr/>
                    <a:lstStyle/>
                    <a:p>
                      <a:pPr marL="0" marR="0" algn="r">
                        <a:lnSpc>
                          <a:spcPct val="107000"/>
                        </a:lnSpc>
                        <a:spcBef>
                          <a:spcPts val="0"/>
                        </a:spcBef>
                        <a:spcAft>
                          <a:spcPts val="0"/>
                        </a:spcAft>
                      </a:pPr>
                      <a:r>
                        <a:rPr lang="en-GB" sz="900">
                          <a:effectLst/>
                        </a:rPr>
                        <a:t>42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8.534672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1.02E-09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825680299"/>
                  </a:ext>
                </a:extLst>
              </a:tr>
              <a:tr h="156436">
                <a:tc>
                  <a:txBody>
                    <a:bodyPr/>
                    <a:lstStyle/>
                    <a:p>
                      <a:pPr marL="0" marR="0" algn="r">
                        <a:lnSpc>
                          <a:spcPct val="107000"/>
                        </a:lnSpc>
                        <a:spcBef>
                          <a:spcPts val="0"/>
                        </a:spcBef>
                        <a:spcAft>
                          <a:spcPts val="0"/>
                        </a:spcAft>
                      </a:pPr>
                      <a:r>
                        <a:rPr lang="en-GB" sz="900">
                          <a:effectLst/>
                        </a:rPr>
                        <a:t>43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dirty="0">
                          <a:effectLst/>
                        </a:rPr>
                        <a:t>beta2_ct</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8.097048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1.03E-09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205304673"/>
                  </a:ext>
                </a:extLst>
              </a:tr>
              <a:tr h="156436">
                <a:tc>
                  <a:txBody>
                    <a:bodyPr/>
                    <a:lstStyle/>
                    <a:p>
                      <a:pPr marL="0" marR="0" algn="r">
                        <a:lnSpc>
                          <a:spcPct val="107000"/>
                        </a:lnSpc>
                        <a:spcBef>
                          <a:spcPts val="0"/>
                        </a:spcBef>
                        <a:spcAft>
                          <a:spcPts val="0"/>
                        </a:spcAft>
                      </a:pPr>
                      <a:r>
                        <a:rPr lang="en-GB" sz="900">
                          <a:effectLst/>
                        </a:rPr>
                        <a:t>44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dirty="0">
                          <a:effectLst/>
                        </a:rPr>
                        <a:t>beta2_ct</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8.458756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3.47E-10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210420034"/>
                  </a:ext>
                </a:extLst>
              </a:tr>
              <a:tr h="156436">
                <a:tc>
                  <a:txBody>
                    <a:bodyPr/>
                    <a:lstStyle/>
                    <a:p>
                      <a:pPr marL="0" marR="0" algn="r">
                        <a:lnSpc>
                          <a:spcPct val="107000"/>
                        </a:lnSpc>
                        <a:spcBef>
                          <a:spcPts val="0"/>
                        </a:spcBef>
                        <a:spcAft>
                          <a:spcPts val="0"/>
                        </a:spcAft>
                      </a:pPr>
                      <a:r>
                        <a:rPr lang="en-GB" sz="900">
                          <a:effectLst/>
                        </a:rPr>
                        <a:t>45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8.286936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-1.06E-10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683410791"/>
                  </a:ext>
                </a:extLst>
              </a:tr>
              <a:tr h="156436">
                <a:tc>
                  <a:txBody>
                    <a:bodyPr/>
                    <a:lstStyle/>
                    <a:p>
                      <a:pPr marL="0" marR="0" algn="r">
                        <a:lnSpc>
                          <a:spcPct val="107000"/>
                        </a:lnSpc>
                        <a:spcBef>
                          <a:spcPts val="0"/>
                        </a:spcBef>
                        <a:spcAft>
                          <a:spcPts val="0"/>
                        </a:spcAft>
                      </a:pPr>
                      <a:r>
                        <a:rPr lang="en-GB" sz="900">
                          <a:effectLst/>
                        </a:rPr>
                        <a:t>46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8.242662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2.49E-11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85014870"/>
                  </a:ext>
                </a:extLst>
              </a:tr>
              <a:tr h="156436">
                <a:tc>
                  <a:txBody>
                    <a:bodyPr/>
                    <a:lstStyle/>
                    <a:p>
                      <a:pPr marL="0" marR="0" algn="r">
                        <a:lnSpc>
                          <a:spcPct val="107000"/>
                        </a:lnSpc>
                        <a:spcBef>
                          <a:spcPts val="0"/>
                        </a:spcBef>
                        <a:spcAft>
                          <a:spcPts val="0"/>
                        </a:spcAft>
                      </a:pPr>
                      <a:r>
                        <a:rPr lang="en-GB" sz="900">
                          <a:effectLst/>
                        </a:rPr>
                        <a:t>47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8.045717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9.28E-10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16543795"/>
                  </a:ext>
                </a:extLst>
              </a:tr>
              <a:tr h="156436">
                <a:tc>
                  <a:txBody>
                    <a:bodyPr/>
                    <a:lstStyle/>
                    <a:p>
                      <a:pPr marL="0" marR="0" algn="r">
                        <a:lnSpc>
                          <a:spcPct val="107000"/>
                        </a:lnSpc>
                        <a:spcBef>
                          <a:spcPts val="0"/>
                        </a:spcBef>
                        <a:spcAft>
                          <a:spcPts val="0"/>
                        </a:spcAft>
                      </a:pPr>
                      <a:r>
                        <a:rPr lang="en-GB" sz="900">
                          <a:effectLst/>
                        </a:rPr>
                        <a:t>48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8.170187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3.41E-11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42219163"/>
                  </a:ext>
                </a:extLst>
              </a:tr>
              <a:tr h="82651">
                <a:tc>
                  <a:txBody>
                    <a:bodyPr/>
                    <a:lstStyle/>
                    <a:p>
                      <a:pPr marL="0" marR="0" algn="r">
                        <a:lnSpc>
                          <a:spcPct val="107000"/>
                        </a:lnSpc>
                        <a:spcBef>
                          <a:spcPts val="0"/>
                        </a:spcBef>
                        <a:spcAft>
                          <a:spcPts val="0"/>
                        </a:spcAft>
                      </a:pPr>
                      <a:r>
                        <a:rPr lang="en-GB" sz="900">
                          <a:effectLst/>
                        </a:rPr>
                        <a:t>49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8.06304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9.76E-10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350376354"/>
                  </a:ext>
                </a:extLst>
              </a:tr>
              <a:tr h="156436">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8.212494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-5.63E-10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28895182"/>
                  </a:ext>
                </a:extLst>
              </a:tr>
              <a:tr h="156436">
                <a:tc>
                  <a:txBody>
                    <a:bodyPr/>
                    <a:lstStyle/>
                    <a:p>
                      <a:pPr marL="0" marR="0" algn="r">
                        <a:lnSpc>
                          <a:spcPct val="107000"/>
                        </a:lnSpc>
                        <a:spcBef>
                          <a:spcPts val="0"/>
                        </a:spcBef>
                        <a:spcAft>
                          <a:spcPts val="0"/>
                        </a:spcAft>
                      </a:pPr>
                      <a:r>
                        <a:rPr lang="en-GB" sz="900">
                          <a:effectLst/>
                        </a:rPr>
                        <a:t>51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8.008228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-1.80E-10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113434000"/>
                  </a:ext>
                </a:extLst>
              </a:tr>
              <a:tr h="156436">
                <a:tc>
                  <a:txBody>
                    <a:bodyPr/>
                    <a:lstStyle/>
                    <a:p>
                      <a:pPr marL="0" marR="0" algn="r">
                        <a:lnSpc>
                          <a:spcPct val="107000"/>
                        </a:lnSpc>
                        <a:spcBef>
                          <a:spcPts val="0"/>
                        </a:spcBef>
                        <a:spcAft>
                          <a:spcPts val="0"/>
                        </a:spcAft>
                      </a:pPr>
                      <a:r>
                        <a:rPr lang="en-GB" sz="900">
                          <a:effectLst/>
                        </a:rPr>
                        <a:t>52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7.516414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-7.77E-10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69466068"/>
                  </a:ext>
                </a:extLst>
              </a:tr>
              <a:tr h="156436">
                <a:tc>
                  <a:txBody>
                    <a:bodyPr/>
                    <a:lstStyle/>
                    <a:p>
                      <a:pPr marL="0" marR="0" algn="r">
                        <a:lnSpc>
                          <a:spcPct val="107000"/>
                        </a:lnSpc>
                        <a:spcBef>
                          <a:spcPts val="0"/>
                        </a:spcBef>
                        <a:spcAft>
                          <a:spcPts val="0"/>
                        </a:spcAft>
                      </a:pPr>
                      <a:r>
                        <a:rPr lang="en-GB" sz="900">
                          <a:effectLst/>
                        </a:rPr>
                        <a:t>53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7.730084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-2.10E-10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227417810"/>
                  </a:ext>
                </a:extLst>
              </a:tr>
              <a:tr h="156436">
                <a:tc>
                  <a:txBody>
                    <a:bodyPr/>
                    <a:lstStyle/>
                    <a:p>
                      <a:pPr marL="0" marR="0" algn="r">
                        <a:lnSpc>
                          <a:spcPct val="107000"/>
                        </a:lnSpc>
                        <a:spcBef>
                          <a:spcPts val="0"/>
                        </a:spcBef>
                        <a:spcAft>
                          <a:spcPts val="0"/>
                        </a:spcAft>
                      </a:pPr>
                      <a:r>
                        <a:rPr lang="en-GB" sz="900">
                          <a:effectLst/>
                        </a:rPr>
                        <a:t>54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9.21962</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7.886746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2.17E-10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912908344"/>
                  </a:ext>
                </a:extLst>
              </a:tr>
              <a:tr h="156436">
                <a:tc>
                  <a:txBody>
                    <a:bodyPr/>
                    <a:lstStyle/>
                    <a:p>
                      <a:pPr marL="0" marR="0" algn="r">
                        <a:lnSpc>
                          <a:spcPct val="107000"/>
                        </a:lnSpc>
                        <a:spcBef>
                          <a:spcPts val="0"/>
                        </a:spcBef>
                        <a:spcAft>
                          <a:spcPts val="0"/>
                        </a:spcAft>
                      </a:pPr>
                      <a:r>
                        <a:rPr lang="en-GB" sz="900">
                          <a:effectLst/>
                        </a:rPr>
                        <a:t>55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7.662614</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-5.12E-10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27102659"/>
                  </a:ext>
                </a:extLst>
              </a:tr>
              <a:tr h="82651">
                <a:tc>
                  <a:txBody>
                    <a:bodyPr/>
                    <a:lstStyle/>
                    <a:p>
                      <a:pPr marL="0" marR="0" algn="r">
                        <a:lnSpc>
                          <a:spcPct val="107000"/>
                        </a:lnSpc>
                        <a:spcBef>
                          <a:spcPts val="0"/>
                        </a:spcBef>
                        <a:spcAft>
                          <a:spcPts val="0"/>
                        </a:spcAft>
                      </a:pPr>
                      <a:r>
                        <a:rPr lang="en-GB" sz="900">
                          <a:effectLst/>
                        </a:rPr>
                        <a:t>56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7.40508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7.91E-10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856418845"/>
                  </a:ext>
                </a:extLst>
              </a:tr>
              <a:tr h="156436">
                <a:tc>
                  <a:txBody>
                    <a:bodyPr/>
                    <a:lstStyle/>
                    <a:p>
                      <a:pPr marL="0" marR="0" algn="r">
                        <a:lnSpc>
                          <a:spcPct val="107000"/>
                        </a:lnSpc>
                        <a:spcBef>
                          <a:spcPts val="0"/>
                        </a:spcBef>
                        <a:spcAft>
                          <a:spcPts val="0"/>
                        </a:spcAft>
                      </a:pPr>
                      <a:r>
                        <a:rPr lang="en-GB" sz="900">
                          <a:effectLst/>
                        </a:rPr>
                        <a:t>57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8.197652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-7.12E-10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746608695"/>
                  </a:ext>
                </a:extLst>
              </a:tr>
              <a:tr h="156436">
                <a:tc>
                  <a:txBody>
                    <a:bodyPr/>
                    <a:lstStyle/>
                    <a:p>
                      <a:pPr marL="0" marR="0" algn="r">
                        <a:lnSpc>
                          <a:spcPct val="107000"/>
                        </a:lnSpc>
                        <a:spcBef>
                          <a:spcPts val="0"/>
                        </a:spcBef>
                        <a:spcAft>
                          <a:spcPts val="0"/>
                        </a:spcAft>
                      </a:pPr>
                      <a:r>
                        <a:rPr lang="en-GB" sz="900">
                          <a:effectLst/>
                        </a:rPr>
                        <a:t>58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8.165989</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-2.23E-10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246901594"/>
                  </a:ext>
                </a:extLst>
              </a:tr>
              <a:tr h="156436">
                <a:tc>
                  <a:txBody>
                    <a:bodyPr/>
                    <a:lstStyle/>
                    <a:p>
                      <a:pPr marL="0" marR="0" algn="r">
                        <a:lnSpc>
                          <a:spcPct val="107000"/>
                        </a:lnSpc>
                        <a:spcBef>
                          <a:spcPts val="0"/>
                        </a:spcBef>
                        <a:spcAft>
                          <a:spcPts val="0"/>
                        </a:spcAft>
                      </a:pPr>
                      <a:r>
                        <a:rPr lang="en-GB" sz="900">
                          <a:effectLst/>
                        </a:rPr>
                        <a:t>59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7.847344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-2.63E-09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421606094"/>
                  </a:ext>
                </a:extLst>
              </a:tr>
              <a:tr h="156436">
                <a:tc>
                  <a:txBody>
                    <a:bodyPr/>
                    <a:lstStyle/>
                    <a:p>
                      <a:pPr marL="0" marR="0" algn="r">
                        <a:lnSpc>
                          <a:spcPct val="107000"/>
                        </a:lnSpc>
                        <a:spcBef>
                          <a:spcPts val="0"/>
                        </a:spcBef>
                        <a:spcAft>
                          <a:spcPts val="0"/>
                        </a:spcAft>
                      </a:pPr>
                      <a:r>
                        <a:rPr lang="en-GB" sz="900">
                          <a:effectLst/>
                        </a:rPr>
                        <a:t>60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8.542195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1.28E-10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3734433"/>
                  </a:ext>
                </a:extLst>
              </a:tr>
              <a:tr h="156436">
                <a:tc>
                  <a:txBody>
                    <a:bodyPr/>
                    <a:lstStyle/>
                    <a:p>
                      <a:pPr marL="0" marR="0" algn="r">
                        <a:lnSpc>
                          <a:spcPct val="107000"/>
                        </a:lnSpc>
                        <a:spcBef>
                          <a:spcPts val="0"/>
                        </a:spcBef>
                        <a:spcAft>
                          <a:spcPts val="0"/>
                        </a:spcAft>
                      </a:pPr>
                      <a:r>
                        <a:rPr lang="en-GB" sz="900">
                          <a:effectLst/>
                        </a:rPr>
                        <a:t>61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7.982901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-1.07E-09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129718236"/>
                  </a:ext>
                </a:extLst>
              </a:tr>
              <a:tr h="156436">
                <a:tc>
                  <a:txBody>
                    <a:bodyPr/>
                    <a:lstStyle/>
                    <a:p>
                      <a:pPr marL="0" marR="0" algn="r">
                        <a:lnSpc>
                          <a:spcPct val="107000"/>
                        </a:lnSpc>
                        <a:spcBef>
                          <a:spcPts val="0"/>
                        </a:spcBef>
                        <a:spcAft>
                          <a:spcPts val="0"/>
                        </a:spcAft>
                      </a:pPr>
                      <a:r>
                        <a:rPr lang="en-GB" sz="900">
                          <a:effectLst/>
                        </a:rPr>
                        <a:t>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7.832611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-4.09E-10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065683469"/>
                  </a:ext>
                </a:extLst>
              </a:tr>
              <a:tr h="156436">
                <a:tc>
                  <a:txBody>
                    <a:bodyPr/>
                    <a:lstStyle/>
                    <a:p>
                      <a:pPr marL="0" marR="0" algn="r">
                        <a:lnSpc>
                          <a:spcPct val="107000"/>
                        </a:lnSpc>
                        <a:spcBef>
                          <a:spcPts val="0"/>
                        </a:spcBef>
                        <a:spcAft>
                          <a:spcPts val="0"/>
                        </a:spcAft>
                      </a:pPr>
                      <a:r>
                        <a:rPr lang="en-GB" sz="900">
                          <a:effectLst/>
                        </a:rPr>
                        <a:t>63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7.129841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-1.78E-10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213560061"/>
                  </a:ext>
                </a:extLst>
              </a:tr>
              <a:tr h="156436">
                <a:tc>
                  <a:txBody>
                    <a:bodyPr/>
                    <a:lstStyle/>
                    <a:p>
                      <a:pPr marL="0" marR="0" algn="r">
                        <a:lnSpc>
                          <a:spcPct val="107000"/>
                        </a:lnSpc>
                        <a:spcBef>
                          <a:spcPts val="0"/>
                        </a:spcBef>
                        <a:spcAft>
                          <a:spcPts val="0"/>
                        </a:spcAft>
                      </a:pPr>
                      <a:r>
                        <a:rPr lang="en-GB" sz="900">
                          <a:effectLst/>
                        </a:rPr>
                        <a:t>64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6.996498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4.58E-10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877330204"/>
                  </a:ext>
                </a:extLst>
              </a:tr>
              <a:tr h="156436">
                <a:tc>
                  <a:txBody>
                    <a:bodyPr/>
                    <a:lstStyle/>
                    <a:p>
                      <a:pPr marL="0" marR="0" algn="r">
                        <a:lnSpc>
                          <a:spcPct val="107000"/>
                        </a:lnSpc>
                        <a:spcBef>
                          <a:spcPts val="0"/>
                        </a:spcBef>
                        <a:spcAft>
                          <a:spcPts val="0"/>
                        </a:spcAft>
                      </a:pPr>
                      <a:r>
                        <a:rPr lang="en-GB" sz="900">
                          <a:effectLst/>
                        </a:rPr>
                        <a:t>65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6.544465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-1.44E-09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420841230"/>
                  </a:ext>
                </a:extLst>
              </a:tr>
              <a:tr h="156436">
                <a:tc>
                  <a:txBody>
                    <a:bodyPr/>
                    <a:lstStyle/>
                    <a:p>
                      <a:pPr marL="0" marR="0" algn="r">
                        <a:lnSpc>
                          <a:spcPct val="107000"/>
                        </a:lnSpc>
                        <a:spcBef>
                          <a:spcPts val="0"/>
                        </a:spcBef>
                        <a:spcAft>
                          <a:spcPts val="0"/>
                        </a:spcAft>
                      </a:pPr>
                      <a:r>
                        <a:rPr lang="en-GB" sz="900">
                          <a:effectLst/>
                        </a:rPr>
                        <a:t>66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6.056259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8.04E-10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53514788"/>
                  </a:ext>
                </a:extLst>
              </a:tr>
              <a:tr h="156436">
                <a:tc>
                  <a:txBody>
                    <a:bodyPr/>
                    <a:lstStyle/>
                    <a:p>
                      <a:pPr marL="0" marR="0" algn="r">
                        <a:lnSpc>
                          <a:spcPct val="107000"/>
                        </a:lnSpc>
                        <a:spcBef>
                          <a:spcPts val="0"/>
                        </a:spcBef>
                        <a:spcAft>
                          <a:spcPts val="0"/>
                        </a:spcAft>
                      </a:pPr>
                      <a:r>
                        <a:rPr lang="en-GB" sz="900">
                          <a:effectLst/>
                        </a:rPr>
                        <a:t>67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7.290846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1.02E-09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641813566"/>
                  </a:ext>
                </a:extLst>
              </a:tr>
              <a:tr h="156436">
                <a:tc>
                  <a:txBody>
                    <a:bodyPr/>
                    <a:lstStyle/>
                    <a:p>
                      <a:pPr marL="0" marR="0" algn="r">
                        <a:lnSpc>
                          <a:spcPct val="107000"/>
                        </a:lnSpc>
                        <a:spcBef>
                          <a:spcPts val="0"/>
                        </a:spcBef>
                        <a:spcAft>
                          <a:spcPts val="0"/>
                        </a:spcAft>
                      </a:pPr>
                      <a:r>
                        <a:rPr lang="en-GB" sz="900">
                          <a:effectLst/>
                        </a:rPr>
                        <a:t>68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7.545933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5.06E-10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528996150"/>
                  </a:ext>
                </a:extLst>
              </a:tr>
              <a:tr h="156436">
                <a:tc>
                  <a:txBody>
                    <a:bodyPr/>
                    <a:lstStyle/>
                    <a:p>
                      <a:pPr marL="0" marR="0" algn="r">
                        <a:lnSpc>
                          <a:spcPct val="107000"/>
                        </a:lnSpc>
                        <a:spcBef>
                          <a:spcPts val="0"/>
                        </a:spcBef>
                        <a:spcAft>
                          <a:spcPts val="0"/>
                        </a:spcAft>
                      </a:pPr>
                      <a:r>
                        <a:rPr lang="en-GB" sz="900">
                          <a:effectLst/>
                        </a:rPr>
                        <a:t>69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7.247531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-1.24E-09</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3498496157"/>
                  </a:ext>
                </a:extLst>
              </a:tr>
              <a:tr h="156436">
                <a:tc>
                  <a:txBody>
                    <a:bodyPr/>
                    <a:lstStyle/>
                    <a:p>
                      <a:pPr marL="0" marR="0" algn="r">
                        <a:lnSpc>
                          <a:spcPct val="107000"/>
                        </a:lnSpc>
                        <a:spcBef>
                          <a:spcPts val="0"/>
                        </a:spcBef>
                        <a:spcAft>
                          <a:spcPts val="0"/>
                        </a:spcAft>
                      </a:pPr>
                      <a:r>
                        <a:rPr lang="en-GB" sz="900">
                          <a:effectLst/>
                        </a:rPr>
                        <a:t>70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7.513136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1.12E-09</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1910218932"/>
                  </a:ext>
                </a:extLst>
              </a:tr>
              <a:tr h="156436">
                <a:tc>
                  <a:txBody>
                    <a:bodyPr/>
                    <a:lstStyle/>
                    <a:p>
                      <a:pPr marL="0" marR="0" algn="r">
                        <a:lnSpc>
                          <a:spcPct val="107000"/>
                        </a:lnSpc>
                        <a:spcBef>
                          <a:spcPts val="0"/>
                        </a:spcBef>
                        <a:spcAft>
                          <a:spcPts val="0"/>
                        </a:spcAft>
                      </a:pPr>
                      <a:r>
                        <a:rPr lang="en-GB" sz="900">
                          <a:effectLst/>
                        </a:rPr>
                        <a:t>71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beta2_ct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9.21962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8.565377</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-9.49E-10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853433565"/>
                  </a:ext>
                </a:extLst>
              </a:tr>
              <a:tr h="82651">
                <a:tc>
                  <a:txBody>
                    <a:bodyPr/>
                    <a:lstStyle/>
                    <a:p>
                      <a:pPr marL="0" marR="0" algn="r">
                        <a:lnSpc>
                          <a:spcPct val="107000"/>
                        </a:lnSpc>
                        <a:spcBef>
                          <a:spcPts val="0"/>
                        </a:spcBef>
                        <a:spcAft>
                          <a:spcPts val="0"/>
                        </a:spcAft>
                      </a:pPr>
                      <a:r>
                        <a:rPr lang="en-GB" sz="900">
                          <a:effectLst/>
                        </a:rPr>
                        <a:t>72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L_omega2_z</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-0.58178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-1.10638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-9.35E-09</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193592037"/>
                  </a:ext>
                </a:extLst>
              </a:tr>
              <a:tr h="156436">
                <a:tc>
                  <a:txBody>
                    <a:bodyPr/>
                    <a:lstStyle/>
                    <a:p>
                      <a:pPr marL="0" marR="0" algn="r">
                        <a:lnSpc>
                          <a:spcPct val="107000"/>
                        </a:lnSpc>
                        <a:spcBef>
                          <a:spcPts val="0"/>
                        </a:spcBef>
                        <a:spcAft>
                          <a:spcPts val="0"/>
                        </a:spcAft>
                      </a:pPr>
                      <a:r>
                        <a:rPr lang="en-GB" sz="900">
                          <a:effectLst/>
                        </a:rPr>
                        <a:t>73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L_epsilon2_z</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-0.45241</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-1.12348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1.43E-07</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070871396"/>
                  </a:ext>
                </a:extLst>
              </a:tr>
              <a:tr h="156436">
                <a:tc>
                  <a:txBody>
                    <a:bodyPr/>
                    <a:lstStyle/>
                    <a:p>
                      <a:pPr marL="0" marR="0" algn="r">
                        <a:lnSpc>
                          <a:spcPct val="107000"/>
                        </a:lnSpc>
                        <a:spcBef>
                          <a:spcPts val="0"/>
                        </a:spcBef>
                        <a:spcAft>
                          <a:spcPts val="0"/>
                        </a:spcAft>
                      </a:pPr>
                      <a:r>
                        <a:rPr lang="en-GB" sz="900">
                          <a:effectLst/>
                        </a:rPr>
                        <a:t>74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logkappa2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-0.10536</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-6.01012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-4.53498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-2.57395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3.22E-08</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2602316321"/>
                  </a:ext>
                </a:extLst>
              </a:tr>
              <a:tr h="156436">
                <a:tc>
                  <a:txBody>
                    <a:bodyPr/>
                    <a:lstStyle/>
                    <a:p>
                      <a:pPr marL="0" marR="0" algn="r">
                        <a:lnSpc>
                          <a:spcPct val="107000"/>
                        </a:lnSpc>
                        <a:spcBef>
                          <a:spcPts val="0"/>
                        </a:spcBef>
                        <a:spcAft>
                          <a:spcPts val="0"/>
                        </a:spcAft>
                      </a:pPr>
                      <a:r>
                        <a:rPr lang="en-GB" sz="900">
                          <a:effectLst/>
                        </a:rPr>
                        <a:t>75</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nSpc>
                          <a:spcPct val="107000"/>
                        </a:lnSpc>
                        <a:spcBef>
                          <a:spcPts val="0"/>
                        </a:spcBef>
                        <a:spcAft>
                          <a:spcPts val="0"/>
                        </a:spcAft>
                      </a:pPr>
                      <a:r>
                        <a:rPr lang="en-GB" sz="900">
                          <a:effectLst/>
                        </a:rPr>
                        <a:t>logSigmaM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1.609438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-50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0.168158</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a:effectLst/>
                        </a:rPr>
                        <a:t>10</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tc>
                  <a:txBody>
                    <a:bodyPr/>
                    <a:lstStyle/>
                    <a:p>
                      <a:pPr marL="0" marR="0" algn="r">
                        <a:lnSpc>
                          <a:spcPct val="107000"/>
                        </a:lnSpc>
                        <a:spcBef>
                          <a:spcPts val="0"/>
                        </a:spcBef>
                        <a:spcAft>
                          <a:spcPts val="0"/>
                        </a:spcAft>
                      </a:pPr>
                      <a:r>
                        <a:rPr lang="en-GB" sz="900" dirty="0">
                          <a:effectLst/>
                        </a:rPr>
                        <a:t>-2.42E-07</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4264" marR="24264" marT="0" marB="0" anchor="b"/>
                </a:tc>
                <a:extLst>
                  <a:ext uri="{0D108BD9-81ED-4DB2-BD59-A6C34878D82A}">
                    <a16:rowId xmlns:a16="http://schemas.microsoft.com/office/drawing/2014/main" val="4190108804"/>
                  </a:ext>
                </a:extLst>
              </a:tr>
            </a:tbl>
          </a:graphicData>
        </a:graphic>
      </p:graphicFrame>
    </p:spTree>
    <p:extLst>
      <p:ext uri="{BB962C8B-B14F-4D97-AF65-F5344CB8AC3E}">
        <p14:creationId xmlns:p14="http://schemas.microsoft.com/office/powerpoint/2010/main" val="262309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2</a:t>
            </a:fld>
            <a:endParaRPr lang="en-US" dirty="0"/>
          </a:p>
        </p:txBody>
      </p:sp>
      <p:sp>
        <p:nvSpPr>
          <p:cNvPr id="2" name="Content Placeholder 1"/>
          <p:cNvSpPr>
            <a:spLocks noGrp="1"/>
          </p:cNvSpPr>
          <p:nvPr>
            <p:ph idx="4294967295"/>
          </p:nvPr>
        </p:nvSpPr>
        <p:spPr>
          <a:xfrm>
            <a:off x="0" y="228600"/>
            <a:ext cx="8686800" cy="6400800"/>
          </a:xfrm>
        </p:spPr>
        <p:txBody>
          <a:bodyPr/>
          <a:lstStyle/>
          <a:p>
            <a:pPr marL="0" indent="0" algn="ctr">
              <a:buNone/>
            </a:pPr>
            <a:r>
              <a:rPr lang="en-US" b="1" dirty="0"/>
              <a:t>Can biogenic habitat be a “proxy” for rockfish habitat?</a:t>
            </a:r>
          </a:p>
          <a:p>
            <a:pPr marL="0" indent="0">
              <a:buNone/>
            </a:pPr>
            <a:r>
              <a:rPr lang="en-US" dirty="0"/>
              <a:t>Steps:</a:t>
            </a:r>
          </a:p>
          <a:p>
            <a:pPr marL="914400" lvl="1" indent="-514350">
              <a:buFont typeface="+mj-lt"/>
              <a:buAutoNum type="arabicPeriod"/>
            </a:pPr>
            <a:r>
              <a:rPr lang="en-US" dirty="0"/>
              <a:t>Obtain bottom-trawl data for 8 rockfishes and biogenic habitat (soft corals + sponges)</a:t>
            </a:r>
          </a:p>
          <a:p>
            <a:pPr marL="914400" lvl="1" indent="-514350">
              <a:buFont typeface="+mj-lt"/>
              <a:buAutoNum type="arabicPeriod"/>
            </a:pPr>
            <a:r>
              <a:rPr lang="en-US" dirty="0"/>
              <a:t>Fit multispecies model</a:t>
            </a:r>
          </a:p>
          <a:p>
            <a:pPr marL="914400" lvl="1" indent="-514350">
              <a:buFont typeface="+mj-lt"/>
              <a:buAutoNum type="arabicPeriod"/>
            </a:pPr>
            <a:r>
              <a:rPr lang="en-US" dirty="0"/>
              <a:t>Interpret covariation</a:t>
            </a:r>
          </a:p>
          <a:p>
            <a:pPr marL="914400" lvl="1" indent="-514350">
              <a:buFont typeface="+mj-lt"/>
              <a:buAutoNum type="arabicPeriod"/>
            </a:pPr>
            <a:r>
              <a:rPr lang="en-US" dirty="0"/>
              <a:t>Compare single-species multispecies index of abundance</a:t>
            </a:r>
            <a:endParaRPr lang="en-GB" dirty="0"/>
          </a:p>
        </p:txBody>
      </p:sp>
      <p:sp>
        <p:nvSpPr>
          <p:cNvPr id="4" name="TextBox 3"/>
          <p:cNvSpPr txBox="1"/>
          <p:nvPr/>
        </p:nvSpPr>
        <p:spPr>
          <a:xfrm>
            <a:off x="76200" y="5629294"/>
            <a:ext cx="8915400" cy="1015663"/>
          </a:xfrm>
          <a:prstGeom prst="rect">
            <a:avLst/>
          </a:prstGeom>
          <a:noFill/>
        </p:spPr>
        <p:txBody>
          <a:bodyPr wrap="square" rtlCol="0">
            <a:spAutoFit/>
          </a:bodyPr>
          <a:lstStyle/>
          <a:p>
            <a:pPr algn="ctr"/>
            <a:r>
              <a:rPr lang="en-US" sz="2000" dirty="0"/>
              <a:t>Thorson, and Barnett.  2017. Comparing estimates of abundance trends and distribution shifts using single- and multispecies models of fishes and biogenic habitat. ICES J. Mar. Sci. J. Cons. </a:t>
            </a:r>
          </a:p>
        </p:txBody>
      </p:sp>
    </p:spTree>
    <p:extLst>
      <p:ext uri="{BB962C8B-B14F-4D97-AF65-F5344CB8AC3E}">
        <p14:creationId xmlns:p14="http://schemas.microsoft.com/office/powerpoint/2010/main" val="299224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dirty="0"/>
                  <a:t>Delta-generalized linear mixed model </a:t>
                </a:r>
              </a:p>
              <a:p>
                <a:pPr marL="0" indent="0">
                  <a:buNone/>
                </a:pPr>
                <a:r>
                  <a:rPr lang="en-US" dirty="0"/>
                  <a:t>Potential problems</a:t>
                </a:r>
              </a:p>
              <a:p>
                <a:pPr marL="514350" indent="-514350">
                  <a:buFont typeface="+mj-lt"/>
                  <a:buAutoNum type="arabicPeriod"/>
                </a:pPr>
                <a:r>
                  <a:rPr lang="en-US" sz="2400" dirty="0"/>
                  <a:t>Some combination of species and year has 0% or 100% encounter rate</a:t>
                </a:r>
              </a:p>
              <a:p>
                <a:pPr lvl="1" indent="-342900"/>
                <a:r>
                  <a:rPr lang="en-US" sz="2000" dirty="0"/>
                  <a:t>If 100% encounter rate in year </a:t>
                </a:r>
                <a14:m>
                  <m:oMath xmlns:m="http://schemas.openxmlformats.org/officeDocument/2006/math">
                    <m:r>
                      <a:rPr lang="en-US" sz="2000" b="0" i="1" smtClean="0">
                        <a:latin typeface="Cambria Math" panose="02040503050406030204" pitchFamily="18" charset="0"/>
                      </a:rPr>
                      <m:t>𝑡</m:t>
                    </m:r>
                  </m:oMath>
                </a14:m>
                <a:r>
                  <a:rPr lang="en-US" sz="2000" dirty="0"/>
                  <a:t>, then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𝑝</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oMath>
                </a14:m>
                <a:r>
                  <a:rPr lang="en-US" sz="2000" dirty="0"/>
                  <a:t> and/or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𝑝</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oMath>
                </a14:m>
                <a:r>
                  <a:rPr lang="en-US" sz="2000" dirty="0"/>
                  <a:t> for that year</a:t>
                </a:r>
              </a:p>
              <a:p>
                <a:pPr lvl="1" indent="-342900"/>
                <a:r>
                  <a:rPr lang="en-US" sz="2000" dirty="0"/>
                  <a:t>If 0% encounter rate in year </a:t>
                </a:r>
                <a14:m>
                  <m:oMath xmlns:m="http://schemas.openxmlformats.org/officeDocument/2006/math">
                    <m:r>
                      <a:rPr lang="en-US" sz="2000" i="1">
                        <a:latin typeface="Cambria Math" panose="02040503050406030204" pitchFamily="18" charset="0"/>
                      </a:rPr>
                      <m:t>𝑡</m:t>
                    </m:r>
                  </m:oMath>
                </a14:m>
                <a:r>
                  <a:rPr lang="en-US" sz="2000" dirty="0"/>
                  <a:t>, then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𝑝</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𝑡</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a14:m>
                <a:r>
                  <a:rPr lang="en-US" sz="2000" dirty="0"/>
                  <a:t> and/or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𝑝</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oMath>
                </a14:m>
                <a:r>
                  <a:rPr lang="en-US" sz="2000" dirty="0"/>
                  <a:t> and there’s no information to estimate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𝑟</m:t>
                        </m:r>
                      </m:sub>
                    </m:sSub>
                  </m:oMath>
                </a14:m>
                <a:r>
                  <a:rPr lang="en-US" sz="2000" dirty="0"/>
                  <a:t> or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𝑟</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e>
                    </m:d>
                  </m:oMath>
                </a14:m>
                <a:r>
                  <a:rPr lang="en-US" sz="2000" dirty="0"/>
                  <a:t> for that year </a:t>
                </a:r>
                <a14:m>
                  <m:oMath xmlns:m="http://schemas.openxmlformats.org/officeDocument/2006/math">
                    <m:r>
                      <a:rPr lang="en-US" sz="2000" b="0" i="1" smtClean="0">
                        <a:latin typeface="Cambria Math" panose="02040503050406030204" pitchFamily="18" charset="0"/>
                      </a:rPr>
                      <m:t>𝑡</m:t>
                    </m:r>
                  </m:oMath>
                </a14:m>
                <a:endParaRPr lang="en-US" sz="20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228600"/>
                <a:ext cx="8686800" cy="6400800"/>
              </a:xfrm>
              <a:blipFill>
                <a:blip r:embed="rId3"/>
                <a:stretch>
                  <a:fillRect l="-1825" t="-1714" r="-70"/>
                </a:stretch>
              </a:blipFill>
            </p:spPr>
            <p:txBody>
              <a:bodyPr/>
              <a:lstStyle/>
              <a:p>
                <a:r>
                  <a:rPr lang="en-GB">
                    <a:noFill/>
                  </a:rPr>
                  <a:t> </a:t>
                </a:r>
              </a:p>
            </p:txBody>
          </p:sp>
        </mc:Fallback>
      </mc:AlternateContent>
    </p:spTree>
    <p:extLst>
      <p:ext uri="{BB962C8B-B14F-4D97-AF65-F5344CB8AC3E}">
        <p14:creationId xmlns:p14="http://schemas.microsoft.com/office/powerpoint/2010/main" val="1913482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a:t>Delta-generalized linear mixed model </a:t>
            </a:r>
          </a:p>
          <a:p>
            <a:pPr marL="0" indent="0">
              <a:buNone/>
            </a:pPr>
            <a:r>
              <a:rPr lang="en-US" sz="2800"/>
              <a:t>Potential problems</a:t>
            </a:r>
          </a:p>
          <a:p>
            <a:r>
              <a:rPr lang="en-US" sz="2000"/>
              <a:t>Some combination of species and year has 0% or 100% encounter rate</a:t>
            </a:r>
          </a:p>
          <a:p>
            <a:pPr marL="0" indent="0">
              <a:buNone/>
            </a:pPr>
            <a:r>
              <a:rPr lang="en-US" sz="2800"/>
              <a:t>Solutions</a:t>
            </a:r>
          </a:p>
          <a:p>
            <a:pPr marL="457200" indent="-457200">
              <a:buFont typeface="+mj-lt"/>
              <a:buAutoNum type="arabicPeriod"/>
            </a:pPr>
            <a:r>
              <a:rPr lang="en-US" sz="2000"/>
              <a:t>If a few years with 100% encounter rate, try `ObsModel[2]=3`</a:t>
            </a:r>
          </a:p>
          <a:p>
            <a:pPr lvl="1" indent="-342900"/>
            <a:r>
              <a:rPr lang="en-US" sz="1800"/>
              <a:t>indicates that VAST should check for species-years combinations with 100% encounter rates and fix those intercept for encounter probability to an extremely high value</a:t>
            </a:r>
          </a:p>
          <a:p>
            <a:pPr marL="457200" indent="-457200">
              <a:buFont typeface="+mj-lt"/>
              <a:buAutoNum type="arabicPeriod"/>
            </a:pPr>
            <a:r>
              <a:rPr lang="en-US" sz="2000"/>
              <a:t>If a few years with either 100% of 0% encounter rate, add temporal structure</a:t>
            </a:r>
          </a:p>
          <a:p>
            <a:pPr lvl="1" indent="-342900"/>
            <a:r>
              <a:rPr lang="en-US" sz="1800"/>
              <a:t>Shrinks intercept and slope towards adjacent years</a:t>
            </a:r>
          </a:p>
          <a:p>
            <a:pPr marL="457200" indent="-457200">
              <a:buFont typeface="+mj-lt"/>
              <a:buAutoNum type="arabicPeriod"/>
            </a:pPr>
            <a:r>
              <a:rPr lang="en-US" sz="2000"/>
              <a:t>Four other special cases available</a:t>
            </a:r>
            <a:endParaRPr lang="en-US" sz="2400"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4292E"/>
                </a:solidFill>
                <a:effectLst/>
                <a:latin typeface="-apple-system"/>
              </a:rPr>
              <a:t>use </a:t>
            </a:r>
            <a:r>
              <a:rPr kumimoji="0" lang="en-US" altLang="en-US" sz="900" b="0" i="0" u="none" strike="noStrike" cap="none" normalizeH="0" baseline="0">
                <a:ln>
                  <a:noFill/>
                </a:ln>
                <a:solidFill>
                  <a:srgbClr val="24292E"/>
                </a:solidFill>
                <a:effectLst/>
                <a:latin typeface="SFMono-Regular"/>
              </a:rPr>
              <a:t>ObsModel[2]=3</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953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pPr marL="0" indent="0" algn="ctr">
              <a:buNone/>
            </a:pPr>
            <a:r>
              <a:rPr lang="en-US" sz="4000" b="1"/>
              <a:t>Delta-generalized linear mixed model </a:t>
            </a:r>
          </a:p>
          <a:p>
            <a:pPr marL="0" indent="0">
              <a:buNone/>
            </a:pPr>
            <a:r>
              <a:rPr lang="en-US" sz="2800"/>
              <a:t>Potential problems</a:t>
            </a:r>
          </a:p>
          <a:p>
            <a:r>
              <a:rPr lang="en-US" sz="2000"/>
              <a:t>Parameters hit bounds</a:t>
            </a:r>
          </a:p>
          <a:p>
            <a:pPr marL="0" indent="0">
              <a:buNone/>
            </a:pPr>
            <a:r>
              <a:rPr lang="en-US" sz="2800"/>
              <a:t>Solutions</a:t>
            </a:r>
          </a:p>
          <a:p>
            <a:pPr marL="457200" indent="-457200">
              <a:buFont typeface="+mj-lt"/>
              <a:buAutoNum type="arabicPeriod"/>
            </a:pPr>
            <a:r>
              <a:rPr lang="en-US" sz="2000"/>
              <a:t>Simplify model</a:t>
            </a:r>
          </a:p>
          <a:p>
            <a:pPr lvl="1" indent="-342900"/>
            <a:r>
              <a:rPr lang="en-US" sz="2000"/>
              <a:t>Check parameter estimates when turning off standard errors and newtonstep</a:t>
            </a:r>
          </a:p>
          <a:p>
            <a:pPr lvl="2" indent="-342900"/>
            <a:r>
              <a:rPr lang="en-US" sz="1600"/>
              <a:t>Identify parameter at bounds</a:t>
            </a:r>
          </a:p>
          <a:p>
            <a:pPr lvl="1" indent="-342900"/>
            <a:r>
              <a:rPr lang="en-US" sz="2000"/>
              <a:t>E.g., ` ln_H_input` sometimes gets to strange values</a:t>
            </a:r>
          </a:p>
          <a:p>
            <a:pPr lvl="2" indent="-342900"/>
            <a:r>
              <a:rPr lang="en-US" sz="1600"/>
              <a:t>Turn off using `Data_Fn( …, Aniso=FALSE )</a:t>
            </a:r>
          </a:p>
          <a:p>
            <a:pPr marL="800100" lvl="2" indent="0">
              <a:buNone/>
            </a:pPr>
            <a:endParaRPr lang="en-US" sz="1600"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4292E"/>
                </a:solidFill>
                <a:effectLst/>
                <a:latin typeface="-apple-system"/>
              </a:rPr>
              <a:t>use </a:t>
            </a:r>
            <a:r>
              <a:rPr kumimoji="0" lang="en-US" altLang="en-US" sz="900" b="0" i="0" u="none" strike="noStrike" cap="none" normalizeH="0" baseline="0">
                <a:ln>
                  <a:noFill/>
                </a:ln>
                <a:solidFill>
                  <a:srgbClr val="24292E"/>
                </a:solidFill>
                <a:effectLst/>
                <a:latin typeface="SFMono-Regular"/>
              </a:rPr>
              <a:t>ObsModel[2]=3</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4926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23</a:t>
            </a:fld>
            <a:endParaRPr lang="en-US" dirty="0"/>
          </a:p>
        </p:txBody>
      </p:sp>
      <p:sp>
        <p:nvSpPr>
          <p:cNvPr id="5" name="Content Placeholder 2"/>
          <p:cNvSpPr>
            <a:spLocks noGrp="1"/>
          </p:cNvSpPr>
          <p:nvPr>
            <p:ph idx="4294967295"/>
          </p:nvPr>
        </p:nvSpPr>
        <p:spPr>
          <a:xfrm>
            <a:off x="0" y="1752600"/>
            <a:ext cx="8686800" cy="4876800"/>
          </a:xfrm>
        </p:spPr>
        <p:txBody>
          <a:bodyPr>
            <a:normAutofit/>
          </a:bodyPr>
          <a:lstStyle/>
          <a:p>
            <a:pPr marL="0" indent="0">
              <a:buNone/>
            </a:pPr>
            <a:endParaRPr lang="en-US" sz="1900" dirty="0"/>
          </a:p>
          <a:p>
            <a:pPr marL="0" indent="0" algn="ctr">
              <a:buNone/>
            </a:pPr>
            <a:r>
              <a:rPr lang="en-US" sz="2000" dirty="0"/>
              <a:t>[Look at single-species </a:t>
            </a:r>
            <a:r>
              <a:rPr lang="en-US" sz="2000" dirty="0" err="1"/>
              <a:t>Rmarkdown</a:t>
            </a:r>
            <a:r>
              <a:rPr lang="en-US" sz="2000" dirty="0"/>
              <a:t> script: </a:t>
            </a:r>
            <a:r>
              <a:rPr lang="en-US" sz="2000" dirty="0">
                <a:hlinkClick r:id="rId2"/>
              </a:rPr>
              <a:t>https://github.com/James-Thorson/VAST/tree/master/examples</a:t>
            </a:r>
            <a:r>
              <a:rPr lang="en-US" sz="2000" dirty="0"/>
              <a:t>] </a:t>
            </a:r>
          </a:p>
          <a:p>
            <a:pPr marL="0" indent="0" algn="ctr">
              <a:buNone/>
            </a:pPr>
            <a:endParaRPr lang="en-US" sz="2000" dirty="0"/>
          </a:p>
          <a:p>
            <a:pPr marL="0" indent="0" algn="ctr">
              <a:buNone/>
            </a:pPr>
            <a:r>
              <a:rPr lang="en-US" sz="1800" dirty="0"/>
              <a:t>[Look at multi-species </a:t>
            </a:r>
            <a:r>
              <a:rPr lang="en-US" sz="1800" dirty="0" err="1"/>
              <a:t>Rmarkdown</a:t>
            </a:r>
            <a:r>
              <a:rPr lang="en-US" sz="1800" dirty="0"/>
              <a:t> script: </a:t>
            </a:r>
            <a:r>
              <a:rPr lang="en-US" sz="1800" dirty="0">
                <a:hlinkClick r:id="rId2"/>
              </a:rPr>
              <a:t>https://github.com/James-Thorson/VAST/tree/master/examples</a:t>
            </a:r>
            <a:r>
              <a:rPr lang="en-US" sz="1800" dirty="0"/>
              <a:t>] </a:t>
            </a:r>
            <a:endParaRPr lang="en-GB" sz="1800" dirty="0"/>
          </a:p>
          <a:p>
            <a:pPr marL="0" indent="0" algn="ctr">
              <a:buNone/>
            </a:pPr>
            <a:endParaRPr lang="en-GB" sz="1900" dirty="0"/>
          </a:p>
          <a:p>
            <a:pPr marL="0" indent="0">
              <a:buNone/>
            </a:pPr>
            <a:endParaRPr lang="en-US" sz="1900" dirty="0"/>
          </a:p>
        </p:txBody>
      </p:sp>
      <p:sp>
        <p:nvSpPr>
          <p:cNvPr id="4" name="TextBox 3"/>
          <p:cNvSpPr txBox="1"/>
          <p:nvPr/>
        </p:nvSpPr>
        <p:spPr>
          <a:xfrm>
            <a:off x="228600" y="152400"/>
            <a:ext cx="8686800" cy="707886"/>
          </a:xfrm>
          <a:prstGeom prst="rect">
            <a:avLst/>
          </a:prstGeom>
          <a:noFill/>
        </p:spPr>
        <p:txBody>
          <a:bodyPr wrap="square" rtlCol="0">
            <a:spAutoFit/>
          </a:bodyPr>
          <a:lstStyle/>
          <a:p>
            <a:pPr algn="ctr"/>
            <a:r>
              <a:rPr lang="en-US" sz="4000" b="1" dirty="0"/>
              <a:t>VAST package and </a:t>
            </a:r>
            <a:r>
              <a:rPr lang="en-US" sz="4000" b="1" dirty="0" err="1"/>
              <a:t>FishStats</a:t>
            </a:r>
            <a:r>
              <a:rPr lang="en-US" sz="4000" b="1" dirty="0"/>
              <a:t> toolbox</a:t>
            </a:r>
            <a:endParaRPr lang="en-GB" sz="4000" b="1" dirty="0"/>
          </a:p>
        </p:txBody>
      </p:sp>
    </p:spTree>
    <p:extLst>
      <p:ext uri="{BB962C8B-B14F-4D97-AF65-F5344CB8AC3E}">
        <p14:creationId xmlns:p14="http://schemas.microsoft.com/office/powerpoint/2010/main" val="391067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778" b="51242"/>
          <a:stretch/>
        </p:blipFill>
        <p:spPr>
          <a:xfrm>
            <a:off x="609600" y="3352800"/>
            <a:ext cx="8001000" cy="3343835"/>
          </a:xfrm>
          <a:prstGeom prst="rect">
            <a:avLst/>
          </a:prstGeom>
        </p:spPr>
      </p:pic>
      <p:sp>
        <p:nvSpPr>
          <p:cNvPr id="4" name="Content Placeholder 1"/>
          <p:cNvSpPr txBox="1">
            <a:spLocks/>
          </p:cNvSpPr>
          <p:nvPr/>
        </p:nvSpPr>
        <p:spPr>
          <a:xfrm>
            <a:off x="228600" y="228600"/>
            <a:ext cx="8686800" cy="6400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a:t>Can biogenic habitat be a “proxy” for rockfish habitat?</a:t>
            </a:r>
          </a:p>
          <a:p>
            <a:pPr marL="0" indent="0">
              <a:buFont typeface="Arial" pitchFamily="34" charset="0"/>
              <a:buNone/>
            </a:pPr>
            <a:r>
              <a:rPr lang="en-US" dirty="0"/>
              <a:t>Single-species models are strongly smoothed</a:t>
            </a:r>
          </a:p>
          <a:p>
            <a:pPr lvl="1"/>
            <a:r>
              <a:rPr lang="en-US" dirty="0"/>
              <a:t>No fine-scale information for </a:t>
            </a:r>
            <a:r>
              <a:rPr lang="en-US" dirty="0" err="1"/>
              <a:t>splitnose</a:t>
            </a:r>
            <a:r>
              <a:rPr lang="en-US" dirty="0"/>
              <a:t> and </a:t>
            </a:r>
            <a:r>
              <a:rPr lang="en-US" dirty="0" err="1"/>
              <a:t>sharpchin</a:t>
            </a:r>
            <a:r>
              <a:rPr lang="en-US" dirty="0"/>
              <a:t> </a:t>
            </a:r>
            <a:endParaRPr lang="en-GB" dirty="0"/>
          </a:p>
        </p:txBody>
      </p:sp>
    </p:spTree>
    <p:extLst>
      <p:ext uri="{BB962C8B-B14F-4D97-AF65-F5344CB8AC3E}">
        <p14:creationId xmlns:p14="http://schemas.microsoft.com/office/powerpoint/2010/main" val="187861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0FF4530-C0A9-489F-AD78-78B1E4B1E710}" type="slidenum">
              <a:rPr lang="en-US" smtClean="0"/>
              <a:pPr/>
              <a:t>4</a:t>
            </a:fld>
            <a:endParaRPr lang="en-US" dirty="0"/>
          </a:p>
        </p:txBody>
      </p:sp>
      <p:sp>
        <p:nvSpPr>
          <p:cNvPr id="7" name="Content Placeholder 2"/>
          <p:cNvSpPr>
            <a:spLocks noGrp="1"/>
          </p:cNvSpPr>
          <p:nvPr>
            <p:ph idx="4294967295"/>
          </p:nvPr>
        </p:nvSpPr>
        <p:spPr>
          <a:xfrm>
            <a:off x="0" y="304800"/>
            <a:ext cx="8458200" cy="2590800"/>
          </a:xfrm>
        </p:spPr>
        <p:txBody>
          <a:bodyPr>
            <a:normAutofit fontScale="85000" lnSpcReduction="20000"/>
          </a:bodyPr>
          <a:lstStyle/>
          <a:p>
            <a:pPr marL="0" indent="0" algn="ctr">
              <a:buNone/>
            </a:pPr>
            <a:r>
              <a:rPr lang="en-US" sz="4000" b="1" dirty="0"/>
              <a:t>Covariance for spatio-temporal components of encounter probability and positive catch rates</a:t>
            </a:r>
          </a:p>
          <a:p>
            <a:r>
              <a:rPr lang="en-US" sz="2600" dirty="0"/>
              <a:t>Encounter probability shows two groups</a:t>
            </a:r>
          </a:p>
          <a:p>
            <a:pPr lvl="1"/>
            <a:r>
              <a:rPr lang="en-US" sz="2200" dirty="0"/>
              <a:t>SFI + Thornyheads  VS rockfishes</a:t>
            </a:r>
          </a:p>
          <a:p>
            <a:r>
              <a:rPr lang="en-US" sz="2600" dirty="0"/>
              <a:t>Positive catch rate shows three groups</a:t>
            </a:r>
          </a:p>
          <a:p>
            <a:pPr lvl="1"/>
            <a:r>
              <a:rPr lang="en-US" sz="1800" dirty="0"/>
              <a:t>SFI + Thornyheads   VS   Northern rockfishes   VS   </a:t>
            </a:r>
            <a:r>
              <a:rPr lang="en-US" sz="1800" dirty="0" err="1"/>
              <a:t>Coastwide</a:t>
            </a:r>
            <a:r>
              <a:rPr lang="en-US" sz="1800" dirty="0"/>
              <a:t> rockfishes</a:t>
            </a:r>
            <a:endParaRPr lang="en-GB" sz="1800"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613" t="7053" r="6451" b="46574"/>
          <a:stretch/>
        </p:blipFill>
        <p:spPr>
          <a:xfrm>
            <a:off x="201706" y="3357162"/>
            <a:ext cx="4343400" cy="350532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74" t="53628" r="7590"/>
          <a:stretch/>
        </p:blipFill>
        <p:spPr>
          <a:xfrm>
            <a:off x="4545106" y="3357162"/>
            <a:ext cx="4343400" cy="3505320"/>
          </a:xfrm>
          <a:prstGeom prst="rect">
            <a:avLst/>
          </a:prstGeom>
        </p:spPr>
      </p:pic>
      <p:sp>
        <p:nvSpPr>
          <p:cNvPr id="3" name="TextBox 2"/>
          <p:cNvSpPr txBox="1"/>
          <p:nvPr/>
        </p:nvSpPr>
        <p:spPr>
          <a:xfrm>
            <a:off x="316006" y="2979343"/>
            <a:ext cx="4267200" cy="400110"/>
          </a:xfrm>
          <a:prstGeom prst="rect">
            <a:avLst/>
          </a:prstGeom>
          <a:noFill/>
        </p:spPr>
        <p:txBody>
          <a:bodyPr wrap="square" rtlCol="0">
            <a:spAutoFit/>
          </a:bodyPr>
          <a:lstStyle/>
          <a:p>
            <a:pPr algn="ctr"/>
            <a:r>
              <a:rPr lang="en-US" sz="2000" b="1" dirty="0"/>
              <a:t>Correlation:  Encounter probability</a:t>
            </a:r>
            <a:endParaRPr lang="en-GB" sz="2000" b="1" dirty="0"/>
          </a:p>
        </p:txBody>
      </p:sp>
      <p:sp>
        <p:nvSpPr>
          <p:cNvPr id="9" name="TextBox 8"/>
          <p:cNvSpPr txBox="1"/>
          <p:nvPr/>
        </p:nvSpPr>
        <p:spPr>
          <a:xfrm>
            <a:off x="4867835" y="2979343"/>
            <a:ext cx="4267200" cy="400110"/>
          </a:xfrm>
          <a:prstGeom prst="rect">
            <a:avLst/>
          </a:prstGeom>
          <a:noFill/>
        </p:spPr>
        <p:txBody>
          <a:bodyPr wrap="square" rtlCol="0">
            <a:spAutoFit/>
          </a:bodyPr>
          <a:lstStyle/>
          <a:p>
            <a:pPr algn="ctr"/>
            <a:r>
              <a:rPr lang="en-US" sz="2000" b="1" dirty="0"/>
              <a:t>Correlation:  Positive catch rates</a:t>
            </a:r>
            <a:endParaRPr lang="en-GB" sz="2000" b="1" dirty="0"/>
          </a:p>
        </p:txBody>
      </p:sp>
    </p:spTree>
    <p:extLst>
      <p:ext uri="{BB962C8B-B14F-4D97-AF65-F5344CB8AC3E}">
        <p14:creationId xmlns:p14="http://schemas.microsoft.com/office/powerpoint/2010/main" val="71900720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778" t="49869" b="4575"/>
          <a:stretch/>
        </p:blipFill>
        <p:spPr>
          <a:xfrm>
            <a:off x="609600" y="3428999"/>
            <a:ext cx="8001000" cy="3124201"/>
          </a:xfrm>
          <a:prstGeom prst="rect">
            <a:avLst/>
          </a:prstGeom>
        </p:spPr>
      </p:pic>
      <p:sp>
        <p:nvSpPr>
          <p:cNvPr id="4" name="Content Placeholder 1"/>
          <p:cNvSpPr txBox="1">
            <a:spLocks/>
          </p:cNvSpPr>
          <p:nvPr/>
        </p:nvSpPr>
        <p:spPr>
          <a:xfrm>
            <a:off x="228600" y="228600"/>
            <a:ext cx="8686800" cy="6400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a:t>Can biogenic habitat be a “proxy” for rockfish habitat?</a:t>
            </a:r>
          </a:p>
          <a:p>
            <a:pPr marL="0" indent="0">
              <a:buFont typeface="Arial" pitchFamily="34" charset="0"/>
              <a:buNone/>
            </a:pPr>
            <a:r>
              <a:rPr lang="en-US" dirty="0"/>
              <a:t>Multispecies model captures fine-scale variation</a:t>
            </a:r>
          </a:p>
          <a:p>
            <a:pPr lvl="1"/>
            <a:r>
              <a:rPr lang="en-US" dirty="0"/>
              <a:t>Shrinks </a:t>
            </a:r>
            <a:r>
              <a:rPr lang="en-US" dirty="0" err="1"/>
              <a:t>stripetail</a:t>
            </a:r>
            <a:r>
              <a:rPr lang="en-US" dirty="0"/>
              <a:t> towards </a:t>
            </a:r>
            <a:r>
              <a:rPr lang="en-US" dirty="0" err="1"/>
              <a:t>greenstriped</a:t>
            </a:r>
            <a:endParaRPr lang="en-US" dirty="0"/>
          </a:p>
          <a:p>
            <a:pPr lvl="1"/>
            <a:r>
              <a:rPr lang="en-US" dirty="0"/>
              <a:t>Shrinks POP towards </a:t>
            </a:r>
            <a:r>
              <a:rPr lang="en-US" dirty="0" err="1"/>
              <a:t>sharpchin</a:t>
            </a:r>
            <a:endParaRPr lang="en-GB" dirty="0"/>
          </a:p>
        </p:txBody>
      </p:sp>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778" b="96667"/>
          <a:stretch/>
        </p:blipFill>
        <p:spPr>
          <a:xfrm>
            <a:off x="609600" y="3314699"/>
            <a:ext cx="8001000" cy="228600"/>
          </a:xfrm>
          <a:prstGeom prst="rect">
            <a:avLst/>
          </a:prstGeom>
        </p:spPr>
      </p:pic>
    </p:spTree>
    <p:extLst>
      <p:ext uri="{BB962C8B-B14F-4D97-AF65-F5344CB8AC3E}">
        <p14:creationId xmlns:p14="http://schemas.microsoft.com/office/powerpoint/2010/main" val="44881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6</a:t>
            </a:fld>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idx="4294967295"/>
              </p:nvPr>
            </p:nvSpPr>
            <p:spPr>
              <a:xfrm>
                <a:off x="0" y="228600"/>
                <a:ext cx="4953000" cy="6400800"/>
              </a:xfrm>
            </p:spPr>
            <p:txBody>
              <a:bodyPr/>
              <a:lstStyle/>
              <a:p>
                <a:pPr marL="0" indent="0">
                  <a:buNone/>
                </a:pPr>
                <a:r>
                  <a:rPr lang="en-US" sz="3600" b="1" dirty="0"/>
                  <a:t>Results</a:t>
                </a:r>
                <a:endParaRPr lang="en-US" b="1" dirty="0"/>
              </a:p>
              <a:p>
                <a:r>
                  <a:rPr lang="en-US" sz="2800" dirty="0"/>
                  <a:t>Multispecies improves prediction of hold-out data</a:t>
                </a:r>
              </a:p>
              <a:p>
                <a:pPr lvl="1"/>
                <a:r>
                  <a:rPr lang="en-US" sz="2400" dirty="0"/>
                  <a:t>Shown using 10-fold crossvalidation</a:t>
                </a:r>
              </a:p>
              <a:p>
                <a:r>
                  <a:rPr lang="en-US" sz="2800" dirty="0"/>
                  <a:t>Multispecies has much better fit</a:t>
                </a:r>
              </a:p>
              <a:p>
                <a:pPr lvl="1"/>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𝐴𝐼𝐶</m:t>
                    </m:r>
                    <m:r>
                      <a:rPr lang="en-US" sz="2400" b="0" i="1" smtClean="0">
                        <a:latin typeface="Cambria Math" panose="02040503050406030204" pitchFamily="18" charset="0"/>
                        <a:ea typeface="Cambria Math" panose="02040503050406030204" pitchFamily="18" charset="0"/>
                      </a:rPr>
                      <m:t>&gt;5692</m:t>
                    </m:r>
                  </m:oMath>
                </a14:m>
                <a:endParaRPr lang="en-US" sz="2400" dirty="0"/>
              </a:p>
              <a:p>
                <a:pPr lvl="1"/>
                <a:r>
                  <a:rPr lang="en-US" sz="2400" dirty="0"/>
                  <a:t>Despite having an additional 112 parameters (409 vs. 297 for single-species)</a:t>
                </a:r>
              </a:p>
              <a:p>
                <a:pPr lvl="1"/>
                <a:endParaRPr lang="en-US" dirty="0"/>
              </a:p>
              <a:p>
                <a:pPr marL="0" indent="0">
                  <a:buNone/>
                </a:pPr>
                <a:endParaRPr lang="en-US" dirty="0"/>
              </a:p>
              <a:p>
                <a:pPr marL="0" indent="0">
                  <a:buNone/>
                </a:pPr>
                <a:endParaRPr lang="en-GB"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28600" y="228600"/>
                <a:ext cx="4953000" cy="6400800"/>
              </a:xfrm>
              <a:blipFill>
                <a:blip r:embed="rId3"/>
                <a:stretch>
                  <a:fillRect l="-3818" t="-1524" r="-1232"/>
                </a:stretch>
              </a:blipFill>
            </p:spPr>
            <p:txBody>
              <a:bodyPr/>
              <a:lstStyle/>
              <a:p>
                <a:r>
                  <a:rPr lang="en-GB">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393011452"/>
              </p:ext>
            </p:extLst>
          </p:nvPr>
        </p:nvGraphicFramePr>
        <p:xfrm>
          <a:off x="5181600" y="1125728"/>
          <a:ext cx="3810002" cy="5195068"/>
        </p:xfrm>
        <a:graphic>
          <a:graphicData uri="http://schemas.openxmlformats.org/drawingml/2006/table">
            <a:tbl>
              <a:tblPr firstRow="1" firstCol="1" bandRow="1">
                <a:tableStyleId>{5C22544A-7EE6-4342-B048-85BDC9FD1C3A}</a:tableStyleId>
              </a:tblPr>
              <a:tblGrid>
                <a:gridCol w="475401">
                  <a:extLst>
                    <a:ext uri="{9D8B030D-6E8A-4147-A177-3AD203B41FA5}">
                      <a16:colId xmlns:a16="http://schemas.microsoft.com/office/drawing/2014/main" val="2821550047"/>
                    </a:ext>
                  </a:extLst>
                </a:gridCol>
                <a:gridCol w="1128809">
                  <a:extLst>
                    <a:ext uri="{9D8B030D-6E8A-4147-A177-3AD203B41FA5}">
                      <a16:colId xmlns:a16="http://schemas.microsoft.com/office/drawing/2014/main" val="3770379080"/>
                    </a:ext>
                  </a:extLst>
                </a:gridCol>
                <a:gridCol w="1102896">
                  <a:extLst>
                    <a:ext uri="{9D8B030D-6E8A-4147-A177-3AD203B41FA5}">
                      <a16:colId xmlns:a16="http://schemas.microsoft.com/office/drawing/2014/main" val="1724628017"/>
                    </a:ext>
                  </a:extLst>
                </a:gridCol>
                <a:gridCol w="1102896">
                  <a:extLst>
                    <a:ext uri="{9D8B030D-6E8A-4147-A177-3AD203B41FA5}">
                      <a16:colId xmlns:a16="http://schemas.microsoft.com/office/drawing/2014/main" val="3663806368"/>
                    </a:ext>
                  </a:extLst>
                </a:gridCol>
              </a:tblGrid>
              <a:tr h="190500">
                <a:tc rowSpan="2">
                  <a:txBody>
                    <a:bodyPr/>
                    <a:lstStyle/>
                    <a:p>
                      <a:pPr marL="0" marR="0">
                        <a:lnSpc>
                          <a:spcPct val="107000"/>
                        </a:lnSpc>
                        <a:spcBef>
                          <a:spcPts val="0"/>
                        </a:spcBef>
                        <a:spcAft>
                          <a:spcPts val="0"/>
                        </a:spcAft>
                        <a:tabLst>
                          <a:tab pos="228600" algn="l"/>
                        </a:tabLst>
                      </a:pPr>
                      <a:r>
                        <a:rPr lang="en-US" sz="1800" dirty="0">
                          <a:effectLst/>
                          <a:latin typeface="+mn-lt"/>
                          <a:ea typeface="+mn-ea"/>
                          <a:cs typeface="+mn-cs"/>
                        </a:rPr>
                        <a: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gridSpan="2">
                  <a:txBody>
                    <a:bodyPr/>
                    <a:lstStyle/>
                    <a:p>
                      <a:pPr marL="0" marR="0" algn="ctr">
                        <a:lnSpc>
                          <a:spcPct val="107000"/>
                        </a:lnSpc>
                        <a:spcBef>
                          <a:spcPts val="0"/>
                        </a:spcBef>
                        <a:spcAft>
                          <a:spcPts val="0"/>
                        </a:spcAft>
                        <a:tabLst>
                          <a:tab pos="228600" algn="l"/>
                        </a:tabLst>
                      </a:pPr>
                      <a:r>
                        <a:rPr lang="en-GB" sz="1800" dirty="0">
                          <a:effectLst/>
                        </a:rPr>
                        <a:t>Predictive negative log-likelihood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hMerge="1">
                  <a:txBody>
                    <a:bodyPr/>
                    <a:lstStyle/>
                    <a:p>
                      <a:endParaRPr lang="en-GB"/>
                    </a:p>
                  </a:txBody>
                  <a:tcPr/>
                </a:tc>
                <a:tc rowSpan="2">
                  <a:txBody>
                    <a:bodyPr/>
                    <a:lstStyle/>
                    <a:p>
                      <a:pPr marL="0" marR="0" algn="ctr">
                        <a:lnSpc>
                          <a:spcPct val="107000"/>
                        </a:lnSpc>
                        <a:spcBef>
                          <a:spcPts val="0"/>
                        </a:spcBef>
                        <a:spcAft>
                          <a:spcPts val="0"/>
                        </a:spcAft>
                        <a:tabLst>
                          <a:tab pos="228600" algn="l"/>
                        </a:tabLst>
                      </a:pPr>
                      <a:r>
                        <a:rPr lang="en-GB" sz="1800" dirty="0">
                          <a:effectLst/>
                        </a:rPr>
                        <a:t>Ratio of predictive probability</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1328130828"/>
                  </a:ext>
                </a:extLst>
              </a:tr>
              <a:tr h="190500">
                <a:tc vMerge="1">
                  <a:txBody>
                    <a:bodyPr/>
                    <a:lstStyle/>
                    <a:p>
                      <a:endParaRPr lang="en-GB"/>
                    </a:p>
                  </a:txBody>
                  <a:tcPr/>
                </a:tc>
                <a:tc>
                  <a:txBody>
                    <a:bodyPr/>
                    <a:lstStyle/>
                    <a:p>
                      <a:pPr marL="0" marR="0" algn="ctr">
                        <a:lnSpc>
                          <a:spcPct val="107000"/>
                        </a:lnSpc>
                        <a:spcBef>
                          <a:spcPts val="0"/>
                        </a:spcBef>
                        <a:spcAft>
                          <a:spcPts val="0"/>
                        </a:spcAft>
                        <a:tabLst>
                          <a:tab pos="228600" algn="l"/>
                        </a:tabLst>
                      </a:pPr>
                      <a:r>
                        <a:rPr lang="en-GB" sz="1800" dirty="0">
                          <a:effectLst/>
                        </a:rPr>
                        <a:t>Single-species VAST model</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Multispecies VAST model</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vMerge="1">
                  <a:txBody>
                    <a:bodyPr/>
                    <a:lstStyle/>
                    <a:p>
                      <a:endParaRPr lang="en-GB"/>
                    </a:p>
                  </a:txBody>
                  <a:tcPr/>
                </a:tc>
                <a:extLst>
                  <a:ext uri="{0D108BD9-81ED-4DB2-BD59-A6C34878D82A}">
                    <a16:rowId xmlns:a16="http://schemas.microsoft.com/office/drawing/2014/main" val="533909684"/>
                  </a:ext>
                </a:extLst>
              </a:tr>
              <a:tr h="190500">
                <a:tc>
                  <a:txBody>
                    <a:bodyPr/>
                    <a:lstStyle/>
                    <a:p>
                      <a:pPr marL="0" marR="0">
                        <a:lnSpc>
                          <a:spcPct val="107000"/>
                        </a:lnSpc>
                        <a:spcBef>
                          <a:spcPts val="0"/>
                        </a:spcBef>
                        <a:spcAft>
                          <a:spcPts val="0"/>
                        </a:spcAft>
                        <a:tabLst>
                          <a:tab pos="228600" algn="l"/>
                        </a:tabLst>
                      </a:pPr>
                      <a:r>
                        <a:rPr lang="en-GB" sz="1800">
                          <a:effectLst/>
                        </a:rPr>
                        <a:t>1</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8459.71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8078.84</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1.057</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1044865283"/>
                  </a:ext>
                </a:extLst>
              </a:tr>
              <a:tr h="190500">
                <a:tc>
                  <a:txBody>
                    <a:bodyPr/>
                    <a:lstStyle/>
                    <a:p>
                      <a:pPr marL="0" marR="0">
                        <a:lnSpc>
                          <a:spcPct val="107000"/>
                        </a:lnSpc>
                        <a:spcBef>
                          <a:spcPts val="0"/>
                        </a:spcBef>
                        <a:spcAft>
                          <a:spcPts val="0"/>
                        </a:spcAft>
                        <a:tabLst>
                          <a:tab pos="228600" algn="l"/>
                        </a:tabLst>
                      </a:pPr>
                      <a:r>
                        <a:rPr lang="en-GB" sz="1800">
                          <a:effectLst/>
                        </a:rPr>
                        <a:t>2</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8560.26</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8209.90</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1.053</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3160023571"/>
                  </a:ext>
                </a:extLst>
              </a:tr>
              <a:tr h="190500">
                <a:tc>
                  <a:txBody>
                    <a:bodyPr/>
                    <a:lstStyle/>
                    <a:p>
                      <a:pPr marL="0" marR="0">
                        <a:lnSpc>
                          <a:spcPct val="107000"/>
                        </a:lnSpc>
                        <a:spcBef>
                          <a:spcPts val="0"/>
                        </a:spcBef>
                        <a:spcAft>
                          <a:spcPts val="0"/>
                        </a:spcAft>
                        <a:tabLst>
                          <a:tab pos="228600" algn="l"/>
                        </a:tabLst>
                      </a:pPr>
                      <a:r>
                        <a:rPr lang="en-GB" sz="1800">
                          <a:effectLst/>
                        </a:rPr>
                        <a:t>3</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8768.53</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8377.45</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1.059</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918017882"/>
                  </a:ext>
                </a:extLst>
              </a:tr>
              <a:tr h="190500">
                <a:tc>
                  <a:txBody>
                    <a:bodyPr/>
                    <a:lstStyle/>
                    <a:p>
                      <a:pPr marL="0" marR="0">
                        <a:lnSpc>
                          <a:spcPct val="107000"/>
                        </a:lnSpc>
                        <a:spcBef>
                          <a:spcPts val="0"/>
                        </a:spcBef>
                        <a:spcAft>
                          <a:spcPts val="0"/>
                        </a:spcAft>
                        <a:tabLst>
                          <a:tab pos="228600" algn="l"/>
                        </a:tabLst>
                      </a:pPr>
                      <a:r>
                        <a:rPr lang="en-GB" sz="1800">
                          <a:effectLst/>
                        </a:rPr>
                        <a:t>4</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8203.66</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7815.19</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1.058</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3124816802"/>
                  </a:ext>
                </a:extLst>
              </a:tr>
              <a:tr h="190500">
                <a:tc>
                  <a:txBody>
                    <a:bodyPr/>
                    <a:lstStyle/>
                    <a:p>
                      <a:pPr marL="0" marR="0">
                        <a:lnSpc>
                          <a:spcPct val="107000"/>
                        </a:lnSpc>
                        <a:spcBef>
                          <a:spcPts val="0"/>
                        </a:spcBef>
                        <a:spcAft>
                          <a:spcPts val="0"/>
                        </a:spcAft>
                        <a:tabLst>
                          <a:tab pos="228600" algn="l"/>
                        </a:tabLst>
                      </a:pPr>
                      <a:r>
                        <a:rPr lang="en-GB" sz="1800" dirty="0">
                          <a:effectLst/>
                        </a:rPr>
                        <a:t>5</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8335.34</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8009.96</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1.049</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2256097482"/>
                  </a:ext>
                </a:extLst>
              </a:tr>
              <a:tr h="190500">
                <a:tc>
                  <a:txBody>
                    <a:bodyPr/>
                    <a:lstStyle/>
                    <a:p>
                      <a:pPr marL="0" marR="0">
                        <a:lnSpc>
                          <a:spcPct val="107000"/>
                        </a:lnSpc>
                        <a:spcBef>
                          <a:spcPts val="0"/>
                        </a:spcBef>
                        <a:spcAft>
                          <a:spcPts val="0"/>
                        </a:spcAft>
                        <a:tabLst>
                          <a:tab pos="228600" algn="l"/>
                        </a:tabLst>
                      </a:pPr>
                      <a:r>
                        <a:rPr lang="en-GB" sz="1800">
                          <a:effectLst/>
                        </a:rPr>
                        <a:t>6</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8548.48</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8154.91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1.059</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3495208088"/>
                  </a:ext>
                </a:extLst>
              </a:tr>
              <a:tr h="190500">
                <a:tc>
                  <a:txBody>
                    <a:bodyPr/>
                    <a:lstStyle/>
                    <a:p>
                      <a:pPr marL="0" marR="0">
                        <a:lnSpc>
                          <a:spcPct val="107000"/>
                        </a:lnSpc>
                        <a:spcBef>
                          <a:spcPts val="0"/>
                        </a:spcBef>
                        <a:spcAft>
                          <a:spcPts val="0"/>
                        </a:spcAft>
                        <a:tabLst>
                          <a:tab pos="228600" algn="l"/>
                        </a:tabLst>
                      </a:pPr>
                      <a:r>
                        <a:rPr lang="en-GB" sz="1800">
                          <a:effectLst/>
                        </a:rPr>
                        <a:t>7</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8426.61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8133.02</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1.044</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1564870203"/>
                  </a:ext>
                </a:extLst>
              </a:tr>
              <a:tr h="190500">
                <a:tc>
                  <a:txBody>
                    <a:bodyPr/>
                    <a:lstStyle/>
                    <a:p>
                      <a:pPr marL="0" marR="0">
                        <a:lnSpc>
                          <a:spcPct val="107000"/>
                        </a:lnSpc>
                        <a:spcBef>
                          <a:spcPts val="0"/>
                        </a:spcBef>
                        <a:spcAft>
                          <a:spcPts val="0"/>
                        </a:spcAft>
                        <a:tabLst>
                          <a:tab pos="228600" algn="l"/>
                        </a:tabLst>
                      </a:pPr>
                      <a:r>
                        <a:rPr lang="en-GB" sz="1800">
                          <a:effectLst/>
                        </a:rPr>
                        <a:t>8</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8688.89</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8335.62</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1.052</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1997891281"/>
                  </a:ext>
                </a:extLst>
              </a:tr>
              <a:tr h="190500">
                <a:tc>
                  <a:txBody>
                    <a:bodyPr/>
                    <a:lstStyle/>
                    <a:p>
                      <a:pPr marL="0" marR="0">
                        <a:lnSpc>
                          <a:spcPct val="107000"/>
                        </a:lnSpc>
                        <a:spcBef>
                          <a:spcPts val="0"/>
                        </a:spcBef>
                        <a:spcAft>
                          <a:spcPts val="0"/>
                        </a:spcAft>
                        <a:tabLst>
                          <a:tab pos="228600" algn="l"/>
                        </a:tabLst>
                      </a:pPr>
                      <a:r>
                        <a:rPr lang="en-GB" sz="1800">
                          <a:effectLst/>
                        </a:rPr>
                        <a:t>9</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8439.27</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8077.01</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a:effectLst/>
                        </a:rPr>
                        <a:t>1.055</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1505609481"/>
                  </a:ext>
                </a:extLst>
              </a:tr>
              <a:tr h="190500">
                <a:tc>
                  <a:txBody>
                    <a:bodyPr/>
                    <a:lstStyle/>
                    <a:p>
                      <a:pPr marL="0" marR="0">
                        <a:lnSpc>
                          <a:spcPct val="107000"/>
                        </a:lnSpc>
                        <a:spcBef>
                          <a:spcPts val="0"/>
                        </a:spcBef>
                        <a:spcAft>
                          <a:spcPts val="0"/>
                        </a:spcAft>
                        <a:tabLst>
                          <a:tab pos="228600" algn="l"/>
                        </a:tabLst>
                      </a:pPr>
                      <a:r>
                        <a:rPr lang="en-GB" sz="1800">
                          <a:effectLst/>
                        </a:rPr>
                        <a:t>10</a:t>
                      </a:r>
                      <a:endParaRPr lang="en-GB" sz="240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lnSpc>
                          <a:spcPct val="107000"/>
                        </a:lnSpc>
                        <a:spcBef>
                          <a:spcPts val="0"/>
                        </a:spcBef>
                        <a:spcAft>
                          <a:spcPts val="0"/>
                        </a:spcAft>
                        <a:tabLst>
                          <a:tab pos="228600" algn="l"/>
                        </a:tabLst>
                      </a:pPr>
                      <a:r>
                        <a:rPr lang="en-GB" sz="1800" dirty="0">
                          <a:effectLst/>
                        </a:rPr>
                        <a:t>8594.30</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8271.42</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tc>
                  <a:txBody>
                    <a:bodyPr/>
                    <a:lstStyle/>
                    <a:p>
                      <a:pPr marL="0" marR="0" algn="ctr">
                        <a:lnSpc>
                          <a:spcPct val="107000"/>
                        </a:lnSpc>
                        <a:spcBef>
                          <a:spcPts val="0"/>
                        </a:spcBef>
                        <a:spcAft>
                          <a:spcPts val="0"/>
                        </a:spcAft>
                        <a:tabLst>
                          <a:tab pos="228600" algn="l"/>
                        </a:tabLst>
                      </a:pPr>
                      <a:r>
                        <a:rPr lang="en-GB" sz="1800" dirty="0">
                          <a:effectLst/>
                        </a:rPr>
                        <a:t>1.048</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27305" marR="27305" marT="27305" marB="27305" anchor="b"/>
                </a:tc>
                <a:extLst>
                  <a:ext uri="{0D108BD9-81ED-4DB2-BD59-A6C34878D82A}">
                    <a16:rowId xmlns:a16="http://schemas.microsoft.com/office/drawing/2014/main" val="3009348833"/>
                  </a:ext>
                </a:extLst>
              </a:tr>
            </a:tbl>
          </a:graphicData>
        </a:graphic>
      </p:graphicFrame>
      <p:sp>
        <p:nvSpPr>
          <p:cNvPr id="5" name="TextBox 4"/>
          <p:cNvSpPr txBox="1"/>
          <p:nvPr/>
        </p:nvSpPr>
        <p:spPr>
          <a:xfrm>
            <a:off x="5181600" y="182182"/>
            <a:ext cx="4114800" cy="954107"/>
          </a:xfrm>
          <a:prstGeom prst="rect">
            <a:avLst/>
          </a:prstGeom>
          <a:noFill/>
        </p:spPr>
        <p:txBody>
          <a:bodyPr wrap="square" rtlCol="0">
            <a:spAutoFit/>
          </a:bodyPr>
          <a:lstStyle/>
          <a:p>
            <a:pPr algn="ctr"/>
            <a:r>
              <a:rPr lang="en-US" sz="2800" b="1" dirty="0"/>
              <a:t>10-fold crossvalidation exercise</a:t>
            </a:r>
            <a:endParaRPr lang="en-GB" sz="2800" b="1" dirty="0"/>
          </a:p>
        </p:txBody>
      </p:sp>
    </p:spTree>
    <p:extLst>
      <p:ext uri="{BB962C8B-B14F-4D97-AF65-F5344CB8AC3E}">
        <p14:creationId xmlns:p14="http://schemas.microsoft.com/office/powerpoint/2010/main" val="20642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8600"/>
            <a:ext cx="3505200" cy="6400800"/>
          </a:xfrm>
        </p:spPr>
        <p:txBody>
          <a:bodyPr/>
          <a:lstStyle/>
          <a:p>
            <a:pPr marL="0" indent="0">
              <a:buNone/>
            </a:pPr>
            <a:r>
              <a:rPr lang="en-US" sz="3600" b="1" dirty="0"/>
              <a:t>Results</a:t>
            </a:r>
          </a:p>
          <a:p>
            <a:r>
              <a:rPr lang="en-US" sz="2400" dirty="0"/>
              <a:t>Multispecies model doesn’t shrink intervals</a:t>
            </a:r>
          </a:p>
          <a:p>
            <a:pPr lvl="1"/>
            <a:r>
              <a:rPr lang="en-US" sz="2000" dirty="0"/>
              <a:t>Single-species has very similar standard errors</a:t>
            </a:r>
          </a:p>
          <a:p>
            <a:r>
              <a:rPr lang="en-US" sz="2400" dirty="0"/>
              <a:t>Indices are largely similar between methods</a:t>
            </a:r>
          </a:p>
          <a:p>
            <a:pPr lvl="1"/>
            <a:r>
              <a:rPr lang="en-US" sz="2000" dirty="0"/>
              <a:t>Makes sense given fixed index for every species-year</a:t>
            </a:r>
          </a:p>
          <a:p>
            <a:pPr marL="0" indent="0">
              <a:buNone/>
            </a:pPr>
            <a:endParaRPr lang="en-GB" dirty="0"/>
          </a:p>
        </p:txBody>
      </p:sp>
      <p:sp>
        <p:nvSpPr>
          <p:cNvPr id="3" name="Slide Number Placeholder 2"/>
          <p:cNvSpPr>
            <a:spLocks noGrp="1"/>
          </p:cNvSpPr>
          <p:nvPr>
            <p:ph type="sldNum" sz="quarter" idx="12"/>
          </p:nvPr>
        </p:nvSpPr>
        <p:spPr/>
        <p:txBody>
          <a:bodyPr/>
          <a:lstStyle/>
          <a:p>
            <a:fld id="{E0FF4530-C0A9-489F-AD78-78B1E4B1E710}" type="slidenum">
              <a:rPr lang="en-US" smtClean="0"/>
              <a:pPr/>
              <a:t>7</a:t>
            </a:fld>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335741"/>
            <a:ext cx="5486400" cy="5486400"/>
          </a:xfrm>
          <a:prstGeom prst="rect">
            <a:avLst/>
          </a:prstGeom>
        </p:spPr>
      </p:pic>
      <p:sp>
        <p:nvSpPr>
          <p:cNvPr id="5" name="TextBox 4"/>
          <p:cNvSpPr txBox="1"/>
          <p:nvPr/>
        </p:nvSpPr>
        <p:spPr>
          <a:xfrm>
            <a:off x="3657600" y="457200"/>
            <a:ext cx="5486400" cy="954107"/>
          </a:xfrm>
          <a:prstGeom prst="rect">
            <a:avLst/>
          </a:prstGeom>
          <a:noFill/>
        </p:spPr>
        <p:txBody>
          <a:bodyPr wrap="square" rtlCol="0">
            <a:spAutoFit/>
          </a:bodyPr>
          <a:lstStyle/>
          <a:p>
            <a:pPr algn="ctr"/>
            <a:r>
              <a:rPr lang="en-US" sz="2800" b="1" dirty="0"/>
              <a:t>Indices of abundance for each species in analysis</a:t>
            </a:r>
            <a:endParaRPr lang="en-GB" sz="2800" b="1" dirty="0"/>
          </a:p>
        </p:txBody>
      </p:sp>
    </p:spTree>
    <p:extLst>
      <p:ext uri="{BB962C8B-B14F-4D97-AF65-F5344CB8AC3E}">
        <p14:creationId xmlns:p14="http://schemas.microsoft.com/office/powerpoint/2010/main" val="357475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8600"/>
            <a:ext cx="3505200" cy="6400800"/>
          </a:xfrm>
        </p:spPr>
        <p:txBody>
          <a:bodyPr/>
          <a:lstStyle/>
          <a:p>
            <a:pPr marL="0" indent="0">
              <a:buNone/>
            </a:pPr>
            <a:r>
              <a:rPr lang="en-US" sz="3600" b="1" dirty="0"/>
              <a:t>Results</a:t>
            </a:r>
          </a:p>
          <a:p>
            <a:r>
              <a:rPr lang="en-US" sz="2400" dirty="0"/>
              <a:t>Multispecies model again doesn’t shrink intervals</a:t>
            </a:r>
          </a:p>
          <a:p>
            <a:r>
              <a:rPr lang="en-US" sz="2400" dirty="0"/>
              <a:t>Multispecies shrinks species towards their group</a:t>
            </a:r>
            <a:endParaRPr lang="en-GB" dirty="0"/>
          </a:p>
          <a:p>
            <a:pPr lvl="1"/>
            <a:r>
              <a:rPr lang="en-US" sz="2000" dirty="0"/>
              <a:t>Large change in COG for POP and </a:t>
            </a:r>
            <a:r>
              <a:rPr lang="en-US" sz="2000" dirty="0" err="1"/>
              <a:t>sharpchin</a:t>
            </a:r>
            <a:endParaRPr lang="en-US" sz="2000" dirty="0"/>
          </a:p>
        </p:txBody>
      </p:sp>
      <p:sp>
        <p:nvSpPr>
          <p:cNvPr id="3" name="Slide Number Placeholder 2"/>
          <p:cNvSpPr>
            <a:spLocks noGrp="1"/>
          </p:cNvSpPr>
          <p:nvPr>
            <p:ph type="sldNum" sz="quarter" idx="12"/>
          </p:nvPr>
        </p:nvSpPr>
        <p:spPr/>
        <p:txBody>
          <a:bodyPr/>
          <a:lstStyle/>
          <a:p>
            <a:fld id="{E0FF4530-C0A9-489F-AD78-78B1E4B1E710}" type="slidenum">
              <a:rPr lang="en-US" smtClean="0"/>
              <a:pPr/>
              <a:t>8</a:t>
            </a:fld>
            <a:endParaRPr lang="en-US" dirty="0"/>
          </a:p>
        </p:txBody>
      </p:sp>
      <p:sp>
        <p:nvSpPr>
          <p:cNvPr id="5" name="TextBox 4"/>
          <p:cNvSpPr txBox="1"/>
          <p:nvPr/>
        </p:nvSpPr>
        <p:spPr>
          <a:xfrm>
            <a:off x="3657600" y="457200"/>
            <a:ext cx="5486400" cy="954107"/>
          </a:xfrm>
          <a:prstGeom prst="rect">
            <a:avLst/>
          </a:prstGeom>
          <a:noFill/>
        </p:spPr>
        <p:txBody>
          <a:bodyPr wrap="square" rtlCol="0">
            <a:spAutoFit/>
          </a:bodyPr>
          <a:lstStyle/>
          <a:p>
            <a:pPr algn="ctr"/>
            <a:r>
              <a:rPr lang="en-US" sz="2800" b="1" dirty="0"/>
              <a:t>Center-of-gravity (km north of equator) for each species</a:t>
            </a:r>
            <a:endParaRPr lang="en-GB" sz="28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300158"/>
            <a:ext cx="5486400" cy="5486400"/>
          </a:xfrm>
          <a:prstGeom prst="rect">
            <a:avLst/>
          </a:prstGeom>
        </p:spPr>
      </p:pic>
    </p:spTree>
    <p:extLst>
      <p:ext uri="{BB962C8B-B14F-4D97-AF65-F5344CB8AC3E}">
        <p14:creationId xmlns:p14="http://schemas.microsoft.com/office/powerpoint/2010/main" val="78697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FF4530-C0A9-489F-AD78-78B1E4B1E710}" type="slidenum">
              <a:rPr lang="en-US" smtClean="0"/>
              <a:pPr/>
              <a:t>9</a:t>
            </a:fld>
            <a:endParaRPr lang="en-US" dirty="0"/>
          </a:p>
        </p:txBody>
      </p:sp>
      <p:sp>
        <p:nvSpPr>
          <p:cNvPr id="5" name="Content Placeholder 2"/>
          <p:cNvSpPr>
            <a:spLocks noGrp="1"/>
          </p:cNvSpPr>
          <p:nvPr>
            <p:ph idx="4294967295"/>
          </p:nvPr>
        </p:nvSpPr>
        <p:spPr>
          <a:xfrm>
            <a:off x="0" y="228600"/>
            <a:ext cx="8686800" cy="6400800"/>
          </a:xfrm>
        </p:spPr>
        <p:txBody>
          <a:bodyPr>
            <a:normAutofit/>
          </a:bodyPr>
          <a:lstStyle/>
          <a:p>
            <a:pPr marL="0" indent="0" algn="ctr">
              <a:buNone/>
            </a:pPr>
            <a:r>
              <a:rPr lang="en-US" sz="4000" b="1" dirty="0"/>
              <a:t>Recommendations</a:t>
            </a:r>
          </a:p>
          <a:p>
            <a:pPr marL="0" indent="0">
              <a:buNone/>
            </a:pPr>
            <a:r>
              <a:rPr lang="en-US" sz="2400" dirty="0"/>
              <a:t>Multispecies model is useful for…</a:t>
            </a:r>
          </a:p>
          <a:p>
            <a:pPr marL="914400" lvl="1" indent="-457200">
              <a:buFont typeface="+mj-lt"/>
              <a:buAutoNum type="arabicPeriod"/>
            </a:pPr>
            <a:r>
              <a:rPr lang="en-US" sz="2000" dirty="0"/>
              <a:t>Understanding covariation among species</a:t>
            </a:r>
          </a:p>
          <a:p>
            <a:pPr lvl="2"/>
            <a:r>
              <a:rPr lang="en-US" sz="1600" dirty="0"/>
              <a:t>Useful information ecologically</a:t>
            </a:r>
          </a:p>
          <a:p>
            <a:pPr marL="914400" lvl="1" indent="-457200">
              <a:buFont typeface="+mj-lt"/>
              <a:buAutoNum type="arabicPeriod"/>
            </a:pPr>
            <a:r>
              <a:rPr lang="en-US" sz="2000" dirty="0"/>
              <a:t>Essential fish habitat designation</a:t>
            </a:r>
          </a:p>
          <a:p>
            <a:pPr lvl="2"/>
            <a:r>
              <a:rPr lang="en-US" sz="1600" dirty="0"/>
              <a:t>Improves density predictions</a:t>
            </a:r>
          </a:p>
          <a:p>
            <a:pPr marL="0" indent="0">
              <a:buNone/>
            </a:pPr>
            <a:r>
              <a:rPr lang="en-US" sz="2400" dirty="0"/>
              <a:t>Multispecies model is not useful for…</a:t>
            </a:r>
          </a:p>
          <a:p>
            <a:pPr marL="914400" lvl="1" indent="-457200">
              <a:buFont typeface="+mj-lt"/>
              <a:buAutoNum type="arabicPeriod"/>
            </a:pPr>
            <a:r>
              <a:rPr lang="en-US" sz="2000" dirty="0"/>
              <a:t>Index standardization for stock assessment </a:t>
            </a:r>
          </a:p>
          <a:p>
            <a:pPr lvl="2"/>
            <a:r>
              <a:rPr lang="en-US" sz="1600" dirty="0"/>
              <a:t>Adds complexity without improvement in precision</a:t>
            </a:r>
          </a:p>
          <a:p>
            <a:pPr marL="914400" lvl="1" indent="-457200">
              <a:buFont typeface="+mj-lt"/>
              <a:buAutoNum type="arabicPeriod"/>
            </a:pPr>
            <a:r>
              <a:rPr lang="en-US" sz="2000" dirty="0"/>
              <a:t>Climate-impact analysis</a:t>
            </a:r>
          </a:p>
          <a:p>
            <a:pPr lvl="2"/>
            <a:r>
              <a:rPr lang="en-US" sz="1600" dirty="0"/>
              <a:t>Too sensitive to model-specification for sensitive science issues</a:t>
            </a:r>
          </a:p>
        </p:txBody>
      </p:sp>
    </p:spTree>
    <p:extLst>
      <p:ext uri="{BB962C8B-B14F-4D97-AF65-F5344CB8AC3E}">
        <p14:creationId xmlns:p14="http://schemas.microsoft.com/office/powerpoint/2010/main" val="2818318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4657</TotalTime>
  <Words>2714</Words>
  <Application>Microsoft Office PowerPoint</Application>
  <PresentationFormat>On-screen Show (4:3)</PresentationFormat>
  <Paragraphs>815</Paragraphs>
  <Slides>23</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-apple-system</vt:lpstr>
      <vt:lpstr>Arial</vt:lpstr>
      <vt:lpstr>Calibri</vt:lpstr>
      <vt:lpstr>Cambria Math</vt:lpstr>
      <vt:lpstr>SFMono-Regular</vt:lpstr>
      <vt:lpstr>Times New Roman</vt:lpstr>
      <vt:lpstr>Office Theme</vt:lpstr>
      <vt:lpstr>Custom Design</vt:lpstr>
      <vt:lpstr>1_Office Theme</vt:lpstr>
      <vt:lpstr>Lab 8:  VAST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Thorson</dc:creator>
  <cp:lastModifiedBy>Ng, Elizabeth (ng1262@vandals.uidaho.edu)</cp:lastModifiedBy>
  <cp:revision>342</cp:revision>
  <dcterms:created xsi:type="dcterms:W3CDTF">2010-02-28T21:11:55Z</dcterms:created>
  <dcterms:modified xsi:type="dcterms:W3CDTF">2018-05-17T17:06:50Z</dcterms:modified>
</cp:coreProperties>
</file>